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modernComment_65E_85F9D657.xml" ContentType="application/vnd.ms-powerpoint.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media/image43.jpg" ContentType="image/jpg"/>
  <Override PartName="/ppt/media/image44.jpg" ContentType="image/jpg"/>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omments/modernComment_698_34BFBB46.xml" ContentType="application/vnd.ms-powerpoint.comments+xml"/>
  <Override PartName="/ppt/notesSlides/notesSlide61.xml" ContentType="application/vnd.openxmlformats-officedocument.presentationml.notesSlide+xml"/>
  <Override PartName="/ppt/comments/modernComment_6C7_3DC620D9.xml" ContentType="application/vnd.ms-powerpoint.comments+xml"/>
  <Override PartName="/ppt/notesSlides/notesSlide62.xml" ContentType="application/vnd.openxmlformats-officedocument.presentationml.notesSlide+xml"/>
  <Override PartName="/ppt/comments/modernComment_6C8_669F0494.xml" ContentType="application/vnd.ms-powerpoint.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6" r:id="rId2"/>
    <p:sldMasterId id="2147483701" r:id="rId3"/>
    <p:sldMasterId id="2147483712" r:id="rId4"/>
    <p:sldMasterId id="2147483742" r:id="rId5"/>
  </p:sldMasterIdLst>
  <p:notesMasterIdLst>
    <p:notesMasterId r:id="rId92"/>
  </p:notesMasterIdLst>
  <p:sldIdLst>
    <p:sldId id="1649" r:id="rId6"/>
    <p:sldId id="1632" r:id="rId7"/>
    <p:sldId id="1723" r:id="rId8"/>
    <p:sldId id="1648" r:id="rId9"/>
    <p:sldId id="1719" r:id="rId10"/>
    <p:sldId id="584" r:id="rId11"/>
    <p:sldId id="585" r:id="rId12"/>
    <p:sldId id="586" r:id="rId13"/>
    <p:sldId id="587" r:id="rId14"/>
    <p:sldId id="1629" r:id="rId15"/>
    <p:sldId id="1753" r:id="rId16"/>
    <p:sldId id="1752" r:id="rId17"/>
    <p:sldId id="1754" r:id="rId18"/>
    <p:sldId id="591" r:id="rId19"/>
    <p:sldId id="592" r:id="rId20"/>
    <p:sldId id="1634" r:id="rId21"/>
    <p:sldId id="1704" r:id="rId22"/>
    <p:sldId id="1639" r:id="rId23"/>
    <p:sldId id="1747" r:id="rId24"/>
    <p:sldId id="1635" r:id="rId25"/>
    <p:sldId id="1722" r:id="rId26"/>
    <p:sldId id="1637" r:id="rId27"/>
    <p:sldId id="1636" r:id="rId28"/>
    <p:sldId id="1664" r:id="rId29"/>
    <p:sldId id="1573" r:id="rId30"/>
    <p:sldId id="1665" r:id="rId31"/>
    <p:sldId id="1721" r:id="rId32"/>
    <p:sldId id="1720" r:id="rId33"/>
    <p:sldId id="1737" r:id="rId34"/>
    <p:sldId id="1724" r:id="rId35"/>
    <p:sldId id="1666" r:id="rId36"/>
    <p:sldId id="1668" r:id="rId37"/>
    <p:sldId id="1746" r:id="rId38"/>
    <p:sldId id="594" r:id="rId39"/>
    <p:sldId id="1579" r:id="rId40"/>
    <p:sldId id="1744" r:id="rId41"/>
    <p:sldId id="1745" r:id="rId42"/>
    <p:sldId id="1669" r:id="rId43"/>
    <p:sldId id="1566" r:id="rId44"/>
    <p:sldId id="1750" r:id="rId45"/>
    <p:sldId id="1739" r:id="rId46"/>
    <p:sldId id="1582" r:id="rId47"/>
    <p:sldId id="1585" r:id="rId48"/>
    <p:sldId id="1586" r:id="rId49"/>
    <p:sldId id="1587" r:id="rId50"/>
    <p:sldId id="1588" r:id="rId51"/>
    <p:sldId id="1630" r:id="rId52"/>
    <p:sldId id="1751" r:id="rId53"/>
    <p:sldId id="1640" r:id="rId54"/>
    <p:sldId id="1673" r:id="rId55"/>
    <p:sldId id="1641" r:id="rId56"/>
    <p:sldId id="1743" r:id="rId57"/>
    <p:sldId id="1717" r:id="rId58"/>
    <p:sldId id="1676" r:id="rId59"/>
    <p:sldId id="392" r:id="rId60"/>
    <p:sldId id="1727" r:id="rId61"/>
    <p:sldId id="1677" r:id="rId62"/>
    <p:sldId id="1567" r:id="rId63"/>
    <p:sldId id="1679" r:id="rId64"/>
    <p:sldId id="1681" r:id="rId65"/>
    <p:sldId id="1682" r:id="rId66"/>
    <p:sldId id="1748" r:id="rId67"/>
    <p:sldId id="1685" r:id="rId68"/>
    <p:sldId id="1684" r:id="rId69"/>
    <p:sldId id="1734" r:id="rId70"/>
    <p:sldId id="1755" r:id="rId71"/>
    <p:sldId id="1749" r:id="rId72"/>
    <p:sldId id="1687" r:id="rId73"/>
    <p:sldId id="1733" r:id="rId74"/>
    <p:sldId id="1570" r:id="rId75"/>
    <p:sldId id="1740" r:id="rId76"/>
    <p:sldId id="1688" r:id="rId77"/>
    <p:sldId id="1735" r:id="rId78"/>
    <p:sldId id="1736" r:id="rId79"/>
    <p:sldId id="1742" r:id="rId80"/>
    <p:sldId id="1686" r:id="rId81"/>
    <p:sldId id="1693" r:id="rId82"/>
    <p:sldId id="1680" r:id="rId83"/>
    <p:sldId id="1718" r:id="rId84"/>
    <p:sldId id="1738" r:id="rId85"/>
    <p:sldId id="1696" r:id="rId86"/>
    <p:sldId id="1319" r:id="rId87"/>
    <p:sldId id="1336" r:id="rId88"/>
    <p:sldId id="1337" r:id="rId89"/>
    <p:sldId id="1716" r:id="rId90"/>
    <p:sldId id="1595" r:id="rId91"/>
  </p:sldIdLst>
  <p:sldSz cx="9144000" cy="5143500" type="screen16x9"/>
  <p:notesSz cx="6858000" cy="9144000"/>
  <p:embeddedFontLst>
    <p:embeddedFont>
      <p:font typeface="Cambria Math" panose="02040503050406030204" pitchFamily="18" charset="0"/>
      <p:regular r:id="rId93"/>
    </p:embeddedFont>
    <p:embeddedFont>
      <p:font typeface="Consolas" panose="020B0609020204030204" pitchFamily="49" charset="0"/>
      <p:regular r:id="rId94"/>
      <p:bold r:id="rId95"/>
      <p:italic r:id="rId96"/>
      <p:boldItalic r:id="rId97"/>
    </p:embeddedFont>
    <p:embeddedFont>
      <p:font typeface="Corbel" panose="020B0503020204020204" pitchFamily="34" charset="0"/>
      <p:regular r:id="rId98"/>
      <p:bold r:id="rId99"/>
      <p:italic r:id="rId100"/>
      <p:boldItalic r:id="rId101"/>
    </p:embeddedFont>
    <p:embeddedFont>
      <p:font typeface="Merriweather Sans" pitchFamily="2" charset="77"/>
      <p:regular r:id="rId102"/>
      <p:bold r:id="rId103"/>
      <p:italic r:id="rId104"/>
      <p:boldItalic r:id="rId105"/>
    </p:embeddedFont>
    <p:embeddedFont>
      <p:font typeface="Roboto" panose="02000000000000000000" pitchFamily="2" charset="0"/>
      <p:regular r:id="rId106"/>
      <p:bold r:id="rId107"/>
      <p:italic r:id="rId108"/>
      <p:boldItalic r:id="rId109"/>
    </p:embeddedFont>
    <p:embeddedFont>
      <p:font typeface="Source Sans Pro" panose="020B0503030403020204" pitchFamily="34" charset="0"/>
      <p:regular r:id="rId110"/>
      <p:bold r:id="rId111"/>
      <p:italic r:id="rId112"/>
      <p:boldItalic r:id="rId113"/>
    </p:embeddedFont>
    <p:embeddedFont>
      <p:font typeface="Source Serif Pro" panose="02040603050405020204" pitchFamily="18" charset="0"/>
      <p:regular r:id="rId114"/>
      <p:bold r:id="rId115"/>
      <p:italic r:id="rId116"/>
      <p:boldItalic r:id="rId117"/>
    </p:embeddedFont>
    <p:embeddedFont>
      <p:font typeface="Tahoma" panose="020B0604030504040204" pitchFamily="34" charset="0"/>
      <p:regular r:id="rId118"/>
      <p:bold r:id="rId119"/>
    </p:embeddedFont>
    <p:embeddedFont>
      <p:font typeface="Trebuchet MS" panose="020B0703020202090204" pitchFamily="34" charset="0"/>
      <p:regular r:id="rId120"/>
      <p:bold r:id="rId121"/>
      <p:italic r:id="rId122"/>
      <p:boldItalic r:id="rId123"/>
    </p:embeddedFont>
    <p:embeddedFont>
      <p:font typeface="Verdana" panose="020B0604030504040204" pitchFamily="34" charset="0"/>
      <p:regular r:id="rId124"/>
      <p:bold r:id="rId125"/>
      <p:italic r:id="rId126"/>
      <p:boldItalic r:id="rId1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8200"/>
    <a:srgbClr val="0364B6"/>
    <a:srgbClr val="289A00"/>
    <a:srgbClr val="DCECFF"/>
    <a:srgbClr val="FFE5DF"/>
    <a:srgbClr val="FACD9A"/>
    <a:srgbClr val="CDEC8B"/>
    <a:srgbClr val="B0FF63"/>
    <a:srgbClr val="FFF2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78DB44-3489-C846-A6D2-75B90DD229B4}" v="2760" dt="2025-01-30T04:28:30.348"/>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97"/>
    <p:restoredTop sz="81785"/>
  </p:normalViewPr>
  <p:slideViewPr>
    <p:cSldViewPr snapToGrid="0">
      <p:cViewPr varScale="1">
        <p:scale>
          <a:sx n="224" d="100"/>
          <a:sy n="224" d="100"/>
        </p:scale>
        <p:origin x="176" y="2472"/>
      </p:cViewPr>
      <p:guideLst>
        <p:guide orient="horz" pos="1620"/>
        <p:guide pos="2880"/>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25.fntdata"/><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font" Target="fonts/font15.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10.fntdata"/><Relationship Id="rId123" Type="http://schemas.openxmlformats.org/officeDocument/2006/relationships/font" Target="fonts/font31.fntdata"/><Relationship Id="rId128"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font" Target="fonts/font3.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21.fntdata"/><Relationship Id="rId118" Type="http://schemas.openxmlformats.org/officeDocument/2006/relationships/font" Target="fonts/font26.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11.fntdata"/><Relationship Id="rId108" Type="http://schemas.openxmlformats.org/officeDocument/2006/relationships/font" Target="fonts/font16.fntdata"/><Relationship Id="rId124" Type="http://schemas.openxmlformats.org/officeDocument/2006/relationships/font" Target="fonts/font32.fntdata"/><Relationship Id="rId129" Type="http://schemas.openxmlformats.org/officeDocument/2006/relationships/viewProps" Target="view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22.fntdata"/><Relationship Id="rId119" Type="http://schemas.openxmlformats.org/officeDocument/2006/relationships/font" Target="fonts/font27.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17.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5.fntdata"/><Relationship Id="rId104" Type="http://schemas.openxmlformats.org/officeDocument/2006/relationships/font" Target="fonts/font12.fntdata"/><Relationship Id="rId120" Type="http://schemas.openxmlformats.org/officeDocument/2006/relationships/font" Target="fonts/font28.fntdata"/><Relationship Id="rId125" Type="http://schemas.openxmlformats.org/officeDocument/2006/relationships/font" Target="fonts/font33.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font" Target="fonts/font18.fntdata"/><Relationship Id="rId115" Type="http://schemas.openxmlformats.org/officeDocument/2006/relationships/font" Target="fonts/font23.fntdata"/><Relationship Id="rId131"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8.fntdata"/><Relationship Id="rId105" Type="http://schemas.openxmlformats.org/officeDocument/2006/relationships/font" Target="fonts/font13.fntdata"/><Relationship Id="rId126" Type="http://schemas.openxmlformats.org/officeDocument/2006/relationships/font" Target="fonts/font3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1.fntdata"/><Relationship Id="rId98" Type="http://schemas.openxmlformats.org/officeDocument/2006/relationships/font" Target="fonts/font6.fntdata"/><Relationship Id="rId121" Type="http://schemas.openxmlformats.org/officeDocument/2006/relationships/font" Target="fonts/font29.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font" Target="fonts/font24.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font" Target="fonts/font19.fntdata"/><Relationship Id="rId132" Type="http://schemas.microsoft.com/office/2015/10/relationships/revisionInfo" Target="revisionInfo.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font" Target="fonts/font14.fntdata"/><Relationship Id="rId127" Type="http://schemas.openxmlformats.org/officeDocument/2006/relationships/font" Target="fonts/font35.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122" Type="http://schemas.openxmlformats.org/officeDocument/2006/relationships/font" Target="fonts/font30.fntdata"/><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font" Target="fonts/font20.fntdata"/><Relationship Id="rId133" Type="http://schemas.microsoft.com/office/2018/10/relationships/authors" Target="authors.xml"/></Relationships>
</file>

<file path=ppt/comments/modernComment_65E_85F9D657.xml><?xml version="1.0" encoding="utf-8"?>
<p188:cmLst xmlns:a="http://schemas.openxmlformats.org/drawingml/2006/main" xmlns:r="http://schemas.openxmlformats.org/officeDocument/2006/relationships" xmlns:p188="http://schemas.microsoft.com/office/powerpoint/2018/8/main">
  <p188:cm id="{C8607C18-EAE4-B74B-8655-9A5BBD5F8E8F}" authorId="{AC97BE05-7214-46BD-569F-A0959E827800}" status="resolved" created="2023-11-13T01:53:07.681">
    <pc:sldMkLst xmlns:pc="http://schemas.microsoft.com/office/powerpoint/2013/main/command">
      <pc:docMk/>
      <pc:sldMk cId="2768321608" sldId="1630"/>
    </pc:sldMkLst>
    <p188:txBody>
      <a:bodyPr/>
      <a:lstStyle/>
      <a:p>
        <a:r>
          <a:rPr lang="en-US"/>
          <a:t>quote from Jelineck that everytime I fire a linguist … </a:t>
        </a:r>
      </a:p>
    </p188:txBody>
  </p188:cm>
</p188:cmLst>
</file>

<file path=ppt/comments/modernComment_698_34BFBB46.xml><?xml version="1.0" encoding="utf-8"?>
<p188:cmLst xmlns:a="http://schemas.openxmlformats.org/drawingml/2006/main" xmlns:r="http://schemas.openxmlformats.org/officeDocument/2006/relationships" xmlns:p188="http://schemas.microsoft.com/office/powerpoint/2018/8/main">
  <p188:cm id="{8259E32C-1C88-5D4D-857E-1ADD59E851F0}" authorId="{AC97BE05-7214-46BD-569F-A0959E827800}" status="resolved" created="2023-11-13T01:54:26.278" complete="100000">
    <pc:sldMkLst xmlns:pc="http://schemas.microsoft.com/office/powerpoint/2013/main/command">
      <pc:docMk/>
      <pc:sldMk cId="884980550" sldId="1688"/>
    </pc:sldMkLst>
    <p188:txBody>
      <a:bodyPr/>
      <a:lstStyle/>
      <a:p>
        <a:r>
          <a:rPr lang="en-US"/>
          <a:t>Here we need to emphasize that these numbers are computd on OOD data. </a:t>
        </a:r>
      </a:p>
    </p188:txBody>
  </p188:cm>
</p188:cmLst>
</file>

<file path=ppt/comments/modernComment_6C7_3DC620D9.xml><?xml version="1.0" encoding="utf-8"?>
<p188:cmLst xmlns:a="http://schemas.openxmlformats.org/drawingml/2006/main" xmlns:r="http://schemas.openxmlformats.org/officeDocument/2006/relationships" xmlns:p188="http://schemas.microsoft.com/office/powerpoint/2018/8/main">
  <p188:cm id="{53CC2239-D36E-8A4D-A925-6AC0DBA6A77A}" authorId="{AC97BE05-7214-46BD-569F-A0959E827800}" status="resolved" created="2023-11-13T01:54:26.278">
    <pc:sldMkLst xmlns:pc="http://schemas.microsoft.com/office/powerpoint/2013/main/command">
      <pc:docMk/>
      <pc:sldMk cId="884980550" sldId="1688"/>
    </pc:sldMkLst>
    <p188:txBody>
      <a:bodyPr/>
      <a:lstStyle/>
      <a:p>
        <a:r>
          <a:rPr lang="en-US"/>
          <a:t>Here we need to emphasize that these numbers are computd on OOD data. </a:t>
        </a:r>
      </a:p>
    </p188:txBody>
  </p188:cm>
</p188:cmLst>
</file>

<file path=ppt/comments/modernComment_6C8_669F0494.xml><?xml version="1.0" encoding="utf-8"?>
<p188:cmLst xmlns:a="http://schemas.openxmlformats.org/drawingml/2006/main" xmlns:r="http://schemas.openxmlformats.org/officeDocument/2006/relationships" xmlns:p188="http://schemas.microsoft.com/office/powerpoint/2018/8/main">
  <p188:cm id="{45FC3A04-7182-374C-BBCD-519E10E902F4}" authorId="{AC97BE05-7214-46BD-569F-A0959E827800}" status="resolved" created="2023-11-13T01:54:26.278">
    <pc:sldMkLst xmlns:pc="http://schemas.microsoft.com/office/powerpoint/2013/main/command">
      <pc:docMk/>
      <pc:sldMk cId="884980550" sldId="1688"/>
    </pc:sldMkLst>
    <p188:txBody>
      <a:bodyPr/>
      <a:lstStyle/>
      <a:p>
        <a:r>
          <a:rPr lang="en-US"/>
          <a:t>Here we need to emphasize that these numbers are computd on OOD data.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chapter, we'll make progress by connecting our discussion on self-supervised models to ….</a:t>
            </a:r>
          </a:p>
        </p:txBody>
      </p:sp>
    </p:spTree>
    <p:extLst>
      <p:ext uri="{BB962C8B-B14F-4D97-AF65-F5344CB8AC3E}">
        <p14:creationId xmlns:p14="http://schemas.microsoft.com/office/powerpoint/2010/main" val="2491080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5C204-3F1F-EBAF-CCDF-30F3D60EF6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C14C2F-936B-E3D3-D191-0A29A99ECA2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C58E370-AB29-ECD5-91E1-2C492FC90A2B}"/>
              </a:ext>
            </a:extLst>
          </p:cNvPr>
          <p:cNvSpPr>
            <a:spLocks noGrp="1"/>
          </p:cNvSpPr>
          <p:nvPr>
            <p:ph type="body" idx="1"/>
          </p:nvPr>
        </p:nvSpPr>
        <p:spPr/>
        <p:txBody>
          <a:bodyPr/>
          <a:lstStyle/>
          <a:p>
            <a:r>
              <a:rPr lang="en-US" dirty="0"/>
              <a:t>I asked this in the class, someone suggested "sofa" and many people liked it</a:t>
            </a:r>
          </a:p>
        </p:txBody>
      </p:sp>
    </p:spTree>
    <p:extLst>
      <p:ext uri="{BB962C8B-B14F-4D97-AF65-F5344CB8AC3E}">
        <p14:creationId xmlns:p14="http://schemas.microsoft.com/office/powerpoint/2010/main" val="426009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E23D1-9E31-A60B-7B8C-F4B8667051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227962-A6CF-2542-5805-177AAC048F5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52A9C16-579A-4544-BBCF-703AA9478BD8}"/>
              </a:ext>
            </a:extLst>
          </p:cNvPr>
          <p:cNvSpPr>
            <a:spLocks noGrp="1"/>
          </p:cNvSpPr>
          <p:nvPr>
            <p:ph type="body" idx="1"/>
          </p:nvPr>
        </p:nvSpPr>
        <p:spPr/>
        <p:txBody>
          <a:bodyPr/>
          <a:lstStyle/>
          <a:p>
            <a:r>
              <a:rPr lang="en-US" dirty="0"/>
              <a:t>someone else suggested "mat" and again, many people agree with this.</a:t>
            </a:r>
          </a:p>
        </p:txBody>
      </p:sp>
    </p:spTree>
    <p:extLst>
      <p:ext uri="{BB962C8B-B14F-4D97-AF65-F5344CB8AC3E}">
        <p14:creationId xmlns:p14="http://schemas.microsoft.com/office/powerpoint/2010/main" val="843028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6B063-410D-71F3-D26E-F4C58731B3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5B948-B1EC-6687-2F86-360CF718914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D721832-B81C-646E-ADCB-29FD8CAF80B8}"/>
              </a:ext>
            </a:extLst>
          </p:cNvPr>
          <p:cNvSpPr>
            <a:spLocks noGrp="1"/>
          </p:cNvSpPr>
          <p:nvPr>
            <p:ph type="body" idx="1"/>
          </p:nvPr>
        </p:nvSpPr>
        <p:spPr/>
        <p:txBody>
          <a:bodyPr/>
          <a:lstStyle/>
          <a:p>
            <a:r>
              <a:rPr lang="en-US" dirty="0"/>
              <a:t>But when I asked ”atom" as continuation, almost no one liked. </a:t>
            </a:r>
          </a:p>
        </p:txBody>
      </p:sp>
    </p:spTree>
    <p:extLst>
      <p:ext uri="{BB962C8B-B14F-4D97-AF65-F5344CB8AC3E}">
        <p14:creationId xmlns:p14="http://schemas.microsoft.com/office/powerpoint/2010/main" val="4201281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point here is that natural language can be viewed as a probability distribution.</a:t>
            </a:r>
          </a:p>
          <a:p>
            <a:r>
              <a:rPr lang="en-US" dirty="0"/>
              <a:t>We’re predicting a probability distribution over the next word in the sentence given the previous words. </a:t>
            </a:r>
          </a:p>
          <a:p>
            <a:r>
              <a:rPr lang="en-US" dirty="0"/>
              <a:t>Why is this a valid thing to do?  When you want to continue a sequence, you're relying on your world model of what's possible and likely, shared among independent humans. More people favored "sofa" and "mat," while fewer favored "atom." This doesn't mean "atom" is impossible, it's just less likely and surprising. Language modeling involves understanding the world and turning it into a probability distribution for decision-making in natural language. It involves building a probability distribution over sequences of tokens or words.</a:t>
            </a:r>
          </a:p>
        </p:txBody>
      </p:sp>
    </p:spTree>
    <p:extLst>
      <p:ext uri="{BB962C8B-B14F-4D97-AF65-F5344CB8AC3E}">
        <p14:creationId xmlns:p14="http://schemas.microsoft.com/office/powerpoint/2010/main" val="193485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Let's formalize this idea. You have random variables X1 to Xt-1, which are your observations. You want to compute the distribution over what's next. This is the abstract version of the problem..</a:t>
            </a:r>
          </a:p>
          <a:p>
            <a:endParaRPr lang="en-US" dirty="0"/>
          </a:p>
        </p:txBody>
      </p:sp>
    </p:spTree>
    <p:extLst>
      <p:ext uri="{BB962C8B-B14F-4D97-AF65-F5344CB8AC3E}">
        <p14:creationId xmlns:p14="http://schemas.microsoft.com/office/powerpoint/2010/main" val="4089951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want to build a box called a language model. Given a prefix, it should produce a probability distribution over possible continuations. This is a long probability distribution over everything in your dictionary. The likely continuations might be "mat," "table," "bed," and "wall." Symbolically, we represent it like this. The question is, how do we estimate this probability distribution?</a:t>
            </a:r>
          </a:p>
          <a:p>
            <a:endParaRPr lang="en-US" dirty="0"/>
          </a:p>
        </p:txBody>
      </p:sp>
    </p:spTree>
    <p:extLst>
      <p:ext uri="{BB962C8B-B14F-4D97-AF65-F5344CB8AC3E}">
        <p14:creationId xmlns:p14="http://schemas.microsoft.com/office/powerpoint/2010/main" val="1906054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discussing estimation, an important statement: even though this might seem like a marginal distribution, language modeling implicitly involves learning a joint distribution over all sequences in natural language. This is because, through the chain rule, a joint probability distribution can be decomposed into conditionals. So, by predicting conditionals, you're implicitly learning a joint distribution. Language modeling is about learning a probability distribution over language sequences. That's the most general definition you'll see in this class.</a:t>
            </a:r>
          </a:p>
          <a:p>
            <a:endParaRPr lang="en-US" dirty="0"/>
          </a:p>
        </p:txBody>
      </p:sp>
    </p:spTree>
    <p:extLst>
      <p:ext uri="{BB962C8B-B14F-4D97-AF65-F5344CB8AC3E}">
        <p14:creationId xmlns:p14="http://schemas.microsoft.com/office/powerpoint/2010/main" val="802349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those who are mathematically minded, here is the formal definition of a language model: </a:t>
            </a:r>
          </a:p>
          <a:p>
            <a:r>
              <a:rPr lang="en-US" dirty="0"/>
              <a:t>Suppose we have a finite vocabulary. </a:t>
            </a:r>
          </a:p>
          <a:p>
            <a:r>
              <a:rPr lang="en-US" dirty="0"/>
              <a:t>Language model, is a distribution over all sequences that may exist in the language. </a:t>
            </a:r>
          </a:p>
          <a:p>
            <a:pPr lvl="0"/>
            <a:r>
              <a:rPr lang="en-US" dirty="0"/>
              <a:t>Note that for this to be a valid probability distribution, it needs to satisfy a few properties: </a:t>
            </a:r>
          </a:p>
          <a:p>
            <a:pPr lvl="1"/>
            <a:r>
              <a:rPr lang="en-US" dirty="0"/>
              <a:t>The probability of all sequences needs to sum to one. </a:t>
            </a:r>
          </a:p>
          <a:p>
            <a:pPr lvl="1"/>
            <a:r>
              <a:rPr lang="en-US" dirty="0"/>
              <a:t>And the probability assigned to each sequence needs to be non-negative. </a:t>
            </a:r>
          </a:p>
          <a:p>
            <a:pPr lvl="0"/>
            <a:r>
              <a:rPr lang="en-US" dirty="0"/>
              <a:t>Another note that in this definition, we don’t specify the atomic units of language. They may be words, characters, bytes, or something else! </a:t>
            </a:r>
          </a:p>
          <a:p>
            <a:pPr lvl="2"/>
            <a:endParaRPr lang="en-US" dirty="0"/>
          </a:p>
        </p:txBody>
      </p:sp>
    </p:spTree>
    <p:extLst>
      <p:ext uri="{BB962C8B-B14F-4D97-AF65-F5344CB8AC3E}">
        <p14:creationId xmlns:p14="http://schemas.microsoft.com/office/powerpoint/2010/main" val="1619010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move on. Assuming we have a conditional and can turn it into a joint distribution, how can we use it? </a:t>
            </a:r>
          </a:p>
        </p:txBody>
      </p:sp>
    </p:spTree>
    <p:extLst>
      <p:ext uri="{BB962C8B-B14F-4D97-AF65-F5344CB8AC3E}">
        <p14:creationId xmlns:p14="http://schemas.microsoft.com/office/powerpoint/2010/main" val="709411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use is assigning probability to sequences. Given two sequences, "I like Johns Hopkins University" and "Hopkins I University John," which has a higher probability.</a:t>
            </a:r>
          </a:p>
        </p:txBody>
      </p:sp>
    </p:spTree>
    <p:extLst>
      <p:ext uri="{BB962C8B-B14F-4D97-AF65-F5344CB8AC3E}">
        <p14:creationId xmlns:p14="http://schemas.microsoft.com/office/powerpoint/2010/main" val="2996003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 natural language which are the manifestation of self-supervision in the context of natural language, in the sense that predictive models of the world. </a:t>
            </a:r>
          </a:p>
          <a:p>
            <a:r>
              <a:rPr lang="en-US" dirty="0"/>
              <a:t>Our goal is to explore how to formulate and build them.  </a:t>
            </a:r>
          </a:p>
        </p:txBody>
      </p:sp>
    </p:spTree>
    <p:extLst>
      <p:ext uri="{BB962C8B-B14F-4D97-AF65-F5344CB8AC3E}">
        <p14:creationId xmlns:p14="http://schemas.microsoft.com/office/powerpoint/2010/main" val="1524719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intuitively, the first one has a higher probability. </a:t>
            </a:r>
          </a:p>
          <a:p>
            <a:r>
              <a:rPr lang="en-US" dirty="0"/>
              <a:t>Notice that both probabilities are small because our model has to account for a massive space of inputs. </a:t>
            </a:r>
          </a:p>
          <a:p>
            <a:r>
              <a:rPr lang="en-US" dirty="0"/>
              <a:t>Nevertheless, the first sentence has much much higher probability than the second one. </a:t>
            </a:r>
          </a:p>
        </p:txBody>
      </p:sp>
    </p:spTree>
    <p:extLst>
      <p:ext uri="{BB962C8B-B14F-4D97-AF65-F5344CB8AC3E}">
        <p14:creationId xmlns:p14="http://schemas.microsoft.com/office/powerpoint/2010/main" val="4221669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You can also compare probabilities, preferring one sequence over another based on grammaticality or factuality. Language modeling captures various aspects of natural language. </a:t>
            </a:r>
          </a:p>
          <a:p>
            <a:endParaRPr lang="en-US" dirty="0"/>
          </a:p>
        </p:txBody>
      </p:sp>
    </p:spTree>
    <p:extLst>
      <p:ext uri="{BB962C8B-B14F-4D97-AF65-F5344CB8AC3E}">
        <p14:creationId xmlns:p14="http://schemas.microsoft.com/office/powerpoint/2010/main" val="1490821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also generate strings. Given a prompt, like in ChatGPT, you can use the probability distribution to generate a sequence. You sample words based on their probabilities until you reach the end of the sentence.</a:t>
            </a:r>
          </a:p>
          <a:p>
            <a:r>
              <a:rPr lang="en-US" dirty="0"/>
              <a:t>…. </a:t>
            </a:r>
          </a:p>
          <a:p>
            <a:r>
              <a:rPr lang="en-US" dirty="0"/>
              <a:t>Notice the "EOS" at the end, indicating the end of a sequence. It's not just practical but also theoretically important for ensuring a proper probability distribution.</a:t>
            </a:r>
          </a:p>
          <a:p>
            <a:endParaRPr lang="en-US" dirty="0"/>
          </a:p>
        </p:txBody>
      </p:sp>
    </p:spTree>
    <p:extLst>
      <p:ext uri="{BB962C8B-B14F-4D97-AF65-F5344CB8AC3E}">
        <p14:creationId xmlns:p14="http://schemas.microsoft.com/office/powerpoint/2010/main" val="2735407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 we care about language modeling? It used to be a component in NLP tasks, but now it's a superset, subsuming many tasks.</a:t>
            </a:r>
          </a:p>
          <a:p>
            <a:r>
              <a:rPr lang="en-US" dirty="0"/>
              <a:t>Language modeling has become a powerful tool for solving various language problems.</a:t>
            </a:r>
          </a:p>
          <a:p>
            <a:endParaRPr lang="en-US" dirty="0"/>
          </a:p>
        </p:txBody>
      </p:sp>
    </p:spTree>
    <p:extLst>
      <p:ext uri="{BB962C8B-B14F-4D97-AF65-F5344CB8AC3E}">
        <p14:creationId xmlns:p14="http://schemas.microsoft.com/office/powerpoint/2010/main" val="521308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you can obviously find its </a:t>
            </a:r>
            <a:r>
              <a:rPr lang="en-US" dirty="0" err="1"/>
              <a:t>usecases</a:t>
            </a:r>
            <a:r>
              <a:rPr lang="en-US" dirty="0"/>
              <a:t> almost everywhere:  on your phone for auto-complete systems … </a:t>
            </a:r>
          </a:p>
        </p:txBody>
      </p:sp>
    </p:spTree>
    <p:extLst>
      <p:ext uri="{BB962C8B-B14F-4D97-AF65-F5344CB8AC3E}">
        <p14:creationId xmlns:p14="http://schemas.microsoft.com/office/powerpoint/2010/main" val="660111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Chatgpt</a:t>
            </a:r>
            <a:r>
              <a:rPr lang="en-US" dirty="0"/>
              <a:t>, of course, … </a:t>
            </a:r>
          </a:p>
        </p:txBody>
      </p:sp>
    </p:spTree>
    <p:extLst>
      <p:ext uri="{BB962C8B-B14F-4D97-AF65-F5344CB8AC3E}">
        <p14:creationId xmlns:p14="http://schemas.microsoft.com/office/powerpoint/2010/main" val="576443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recap, we defined language modeling as building a probability distribution over sequences of words.</a:t>
            </a:r>
          </a:p>
          <a:p>
            <a:r>
              <a:rPr lang="en-US" dirty="0"/>
              <a:t>The quality of estimation matters. The next question is how to estimate this distribution. That's our next topic.</a:t>
            </a:r>
          </a:p>
          <a:p>
            <a:endParaRPr lang="en-US" dirty="0"/>
          </a:p>
        </p:txBody>
      </p:sp>
    </p:spTree>
    <p:extLst>
      <p:ext uri="{BB962C8B-B14F-4D97-AF65-F5344CB8AC3E}">
        <p14:creationId xmlns:p14="http://schemas.microsoft.com/office/powerpoint/2010/main" val="269067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language modeling with counting. </a:t>
            </a:r>
          </a:p>
        </p:txBody>
      </p:sp>
    </p:spTree>
    <p:extLst>
      <p:ext uri="{BB962C8B-B14F-4D97-AF65-F5344CB8AC3E}">
        <p14:creationId xmlns:p14="http://schemas.microsoft.com/office/powerpoint/2010/main" val="1363938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want to build a conditional probability distribution. How do we estimate it? </a:t>
            </a:r>
          </a:p>
        </p:txBody>
      </p:sp>
    </p:spTree>
    <p:extLst>
      <p:ext uri="{BB962C8B-B14F-4D97-AF65-F5344CB8AC3E}">
        <p14:creationId xmlns:p14="http://schemas.microsoft.com/office/powerpoint/2010/main" val="2966912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1527A-8054-6E82-7281-DAF7C6ADF5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6D5CE1-8D0F-39BB-0369-7437DBC9EC9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CA0C13C-8D42-50DE-0CEF-08935204133D}"/>
              </a:ext>
            </a:extLst>
          </p:cNvPr>
          <p:cNvSpPr>
            <a:spLocks noGrp="1"/>
          </p:cNvSpPr>
          <p:nvPr>
            <p:ph type="body" idx="1"/>
          </p:nvPr>
        </p:nvSpPr>
        <p:spPr/>
        <p:txBody>
          <a:bodyPr/>
          <a:lstStyle/>
          <a:p>
            <a:r>
              <a:rPr lang="en-US" dirty="0"/>
              <a:t>A simple proposal is counting. </a:t>
            </a:r>
          </a:p>
          <a:p>
            <a:r>
              <a:rPr lang="en-US" dirty="0"/>
              <a:t>For example, to compute the probability of "mat" given "the cat sat on the," count how often "the cat sat on the mat" appears on the internet and divide it by the count of "the cat sat on the." </a:t>
            </a:r>
          </a:p>
          <a:p>
            <a:r>
              <a:rPr lang="en-US" dirty="0"/>
              <a:t>You may want to pause the video at this point and think about the </a:t>
            </a:r>
            <a:r>
              <a:rPr lang="en-US" dirty="0" err="1"/>
              <a:t>feasiblity</a:t>
            </a:r>
            <a:r>
              <a:rPr lang="en-US" dirty="0"/>
              <a:t> of this approach. </a:t>
            </a:r>
          </a:p>
          <a:p>
            <a:endParaRPr lang="en-US" dirty="0"/>
          </a:p>
        </p:txBody>
      </p:sp>
    </p:spTree>
    <p:extLst>
      <p:ext uri="{BB962C8B-B14F-4D97-AF65-F5344CB8AC3E}">
        <p14:creationId xmlns:p14="http://schemas.microsoft.com/office/powerpoint/2010/main" val="3398075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chapter plan. We'll define language models, discuss their history, model them, build a simple version based on counting word co-occurrences, measure their quality, and then move beyond simplistic models to cast language modeling as a machine learning problem. These are our goals: to get comfortable with the concept of language modeling as a broad concept.</a:t>
            </a:r>
          </a:p>
          <a:p>
            <a:endParaRPr lang="en-US" dirty="0"/>
          </a:p>
        </p:txBody>
      </p:sp>
    </p:spTree>
    <p:extLst>
      <p:ext uri="{BB962C8B-B14F-4D97-AF65-F5344CB8AC3E}">
        <p14:creationId xmlns:p14="http://schemas.microsoft.com/office/powerpoint/2010/main" val="19181711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have </a:t>
            </a:r>
            <a:r>
              <a:rPr lang="en-US" dirty="0" err="1"/>
              <a:t>guesed</a:t>
            </a:r>
            <a:r>
              <a:rPr lang="en-US" dirty="0"/>
              <a:t> it that, a key issue is that many phrases, especially the long ones may not appear </a:t>
            </a:r>
            <a:r>
              <a:rPr lang="en-US" dirty="0" err="1"/>
              <a:t>enought</a:t>
            </a:r>
            <a:r>
              <a:rPr lang="en-US" dirty="0"/>
              <a:t> or at all on the internet. And that does not mean that they're impossible, it's just no one has bothered to write them down. </a:t>
            </a:r>
          </a:p>
        </p:txBody>
      </p:sp>
    </p:spTree>
    <p:extLst>
      <p:ext uri="{BB962C8B-B14F-4D97-AF65-F5344CB8AC3E}">
        <p14:creationId xmlns:p14="http://schemas.microsoft.com/office/powerpoint/2010/main" val="79827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sparsity problem: longer sequences are less frequent. </a:t>
            </a:r>
          </a:p>
        </p:txBody>
      </p:sp>
    </p:spTree>
    <p:extLst>
      <p:ext uri="{BB962C8B-B14F-4D97-AF65-F5344CB8AC3E}">
        <p14:creationId xmlns:p14="http://schemas.microsoft.com/office/powerpoint/2010/main" val="4003762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Let me show the sparsity problem with a short example: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 the number of possible bigrams far exceeds the actual bigrams produced. This highlights the difficulty of counting long sequences.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endParaRPr lang="en-US" dirty="0"/>
          </a:p>
        </p:txBody>
      </p:sp>
    </p:spTree>
    <p:extLst>
      <p:ext uri="{BB962C8B-B14F-4D97-AF65-F5344CB8AC3E}">
        <p14:creationId xmlns:p14="http://schemas.microsoft.com/office/powerpoint/2010/main" val="160601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Claude Shannon, the father of information theory, was interested in the entropy of natural language for efficient communication. .</a:t>
            </a:r>
          </a:p>
          <a:p>
            <a:r>
              <a:rPr lang="en-US" dirty="0"/>
              <a:t>. … </a:t>
            </a:r>
          </a:p>
        </p:txBody>
      </p:sp>
    </p:spTree>
    <p:extLst>
      <p:ext uri="{BB962C8B-B14F-4D97-AF65-F5344CB8AC3E}">
        <p14:creationId xmlns:p14="http://schemas.microsoft.com/office/powerpoint/2010/main" val="1272679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observed the sparsity problem and relied on Markov's principle of independence, simplifying the problem by considering only the nearest neighbor words. This leads to n-gram language models, which approximate conditionals with shorter contexts.</a:t>
            </a:r>
          </a:p>
          <a:p>
            <a:endParaRPr lang="en-US" dirty="0"/>
          </a:p>
        </p:txBody>
      </p:sp>
    </p:spTree>
    <p:extLst>
      <p:ext uri="{BB962C8B-B14F-4D97-AF65-F5344CB8AC3E}">
        <p14:creationId xmlns:p14="http://schemas.microsoft.com/office/powerpoint/2010/main" val="532664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E9DE8-B744-EACE-3C6B-787CFB9B4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D8AD78-457A-36A8-50B3-47EB7A8E239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4E77854-3C68-5D4E-998D-B30E79A72C5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2295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757F7-1C80-05C2-F61F-8E34613995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4C3FD-39F3-EF49-0849-BF0A66BBD42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202069F-9300-8F5F-BA25-114A843EF77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41065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6307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N-grams are sequences of words: unigrams, bigrams, trigrams, etc. </a:t>
            </a:r>
          </a:p>
          <a:p>
            <a:r>
              <a:rPr lang="en-US" dirty="0"/>
              <a:t>N-gram language models truncate the context to n-1 elements, simplifying counting. </a:t>
            </a:r>
          </a:p>
          <a:p>
            <a:endParaRPr lang="en-US" dirty="0"/>
          </a:p>
        </p:txBody>
      </p:sp>
    </p:spTree>
    <p:extLst>
      <p:ext uri="{BB962C8B-B14F-4D97-AF65-F5344CB8AC3E}">
        <p14:creationId xmlns:p14="http://schemas.microsoft.com/office/powerpoint/2010/main" val="1615172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easily build a trigram language model on your computer. </a:t>
            </a:r>
          </a:p>
        </p:txBody>
      </p:sp>
    </p:spTree>
    <p:extLst>
      <p:ext uri="{BB962C8B-B14F-4D97-AF65-F5344CB8AC3E}">
        <p14:creationId xmlns:p14="http://schemas.microsoft.com/office/powerpoint/2010/main" val="616357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with definitions and some history. </a:t>
            </a:r>
          </a:p>
        </p:txBody>
      </p:sp>
    </p:spTree>
    <p:extLst>
      <p:ext uri="{BB962C8B-B14F-4D97-AF65-F5344CB8AC3E}">
        <p14:creationId xmlns:p14="http://schemas.microsoft.com/office/powerpoint/2010/main" val="1330508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Here's a real generation based on a trigram model. The prefix is "Today the," and the model generates a sequence. Locally, it makes sense, but globally, it lacks coherence. The model reflects the data it's trained on, like news articles.</a:t>
            </a:r>
          </a:p>
          <a:p>
            <a:endParaRPr lang="en-US" dirty="0"/>
          </a:p>
        </p:txBody>
      </p:sp>
    </p:spTree>
    <p:extLst>
      <p:ext uri="{BB962C8B-B14F-4D97-AF65-F5344CB8AC3E}">
        <p14:creationId xmlns:p14="http://schemas.microsoft.com/office/powerpoint/2010/main" val="10690948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stuck between a rock and a hard place. </a:t>
            </a:r>
          </a:p>
        </p:txBody>
      </p:sp>
    </p:spTree>
    <p:extLst>
      <p:ext uri="{BB962C8B-B14F-4D97-AF65-F5344CB8AC3E}">
        <p14:creationId xmlns:p14="http://schemas.microsoft.com/office/powerpoint/2010/main" val="21133012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a:extLst>
            <a:ext uri="{FF2B5EF4-FFF2-40B4-BE49-F238E27FC236}">
              <a16:creationId xmlns:a16="http://schemas.microsoft.com/office/drawing/2014/main" id="{DC60DEE0-657A-C675-22A4-AB86AABF99A6}"/>
            </a:ext>
          </a:extLst>
        </p:cNvPr>
        <p:cNvGrpSpPr/>
        <p:nvPr/>
      </p:nvGrpSpPr>
      <p:grpSpPr>
        <a:xfrm>
          <a:off x="0" y="0"/>
          <a:ext cx="0" cy="0"/>
          <a:chOff x="0" y="0"/>
          <a:chExt cx="0" cy="0"/>
        </a:xfrm>
      </p:grpSpPr>
      <p:sp>
        <p:nvSpPr>
          <p:cNvPr id="282" name="Google Shape;282;g13bf7412a2f_0_743:notes">
            <a:extLst>
              <a:ext uri="{FF2B5EF4-FFF2-40B4-BE49-F238E27FC236}">
                <a16:creationId xmlns:a16="http://schemas.microsoft.com/office/drawing/2014/main" id="{D5C1A15B-81CE-FA5B-6FF3-5B1CCE5F73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3bf7412a2f_0_743:notes">
            <a:extLst>
              <a:ext uri="{FF2B5EF4-FFF2-40B4-BE49-F238E27FC236}">
                <a16:creationId xmlns:a16="http://schemas.microsoft.com/office/drawing/2014/main" id="{C901FA29-57BD-FCE7-3940-0AC04EBF55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AED"/>
                </a:solidFill>
                <a:effectLst/>
                <a:latin typeface="Google Sans"/>
              </a:rPr>
              <a:t>Frederick Jelinek, a renowned Czech-American researcher in natural language processing and speech recognition, famously said in 1985, "Every time I fire a linguist, </a:t>
            </a:r>
            <a:r>
              <a:rPr lang="en-US" b="0" i="0" dirty="0">
                <a:solidFill>
                  <a:srgbClr val="E2EEFF"/>
                </a:solidFill>
                <a:effectLst/>
                <a:latin typeface="Google Sans"/>
              </a:rPr>
              <a:t>the performance of the speech recognizer goes up</a:t>
            </a:r>
            <a:r>
              <a:rPr lang="en-US" b="0" i="0" dirty="0">
                <a:solidFill>
                  <a:srgbClr val="E8EAED"/>
                </a:solidFill>
                <a:effectLst/>
                <a:latin typeface="Google Sans"/>
              </a:rPr>
              <a:t>”</a:t>
            </a:r>
            <a:r>
              <a:rPr lang="en-US" b="0" i="0" baseline="30000" dirty="0">
                <a:solidFill>
                  <a:srgbClr val="E8EAED"/>
                </a:solidFill>
                <a:effectLst/>
                <a:latin typeface="Google Sans"/>
              </a:rPr>
              <a:t>1</a:t>
            </a:r>
            <a:r>
              <a:rPr lang="en-US" b="0" i="0" dirty="0">
                <a:solidFill>
                  <a:srgbClr val="E8EAED"/>
                </a:solidFill>
                <a:effectLst/>
                <a:latin typeface="Google Sans"/>
              </a:rPr>
              <a:t>, suggesting that there statistical learning may be a more effective way to teach models about language. </a:t>
            </a:r>
            <a:endParaRPr dirty="0"/>
          </a:p>
        </p:txBody>
      </p:sp>
    </p:spTree>
    <p:extLst>
      <p:ext uri="{BB962C8B-B14F-4D97-AF65-F5344CB8AC3E}">
        <p14:creationId xmlns:p14="http://schemas.microsoft.com/office/powerpoint/2010/main" val="42253758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N-grams, despite their simplicity, capture interesting patterns in data. </a:t>
            </a:r>
          </a:p>
        </p:txBody>
      </p:sp>
    </p:spTree>
    <p:extLst>
      <p:ext uri="{BB962C8B-B14F-4D97-AF65-F5344CB8AC3E}">
        <p14:creationId xmlns:p14="http://schemas.microsoft.com/office/powerpoint/2010/main" val="4110127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Google's n-gram visualizer shows probabilities over time, reflecting historical discourse.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For example, "depression" peaks during the Great Depression, and "terrorism" peaks after 9/11. N-grams encode our collective discourse.</a:t>
            </a:r>
          </a:p>
          <a:p>
            <a:endParaRPr lang="en-US" dirty="0"/>
          </a:p>
          <a:p>
            <a:endParaRPr lang="en-US" dirty="0"/>
          </a:p>
        </p:txBody>
      </p:sp>
    </p:spTree>
    <p:extLst>
      <p:ext uri="{BB962C8B-B14F-4D97-AF65-F5344CB8AC3E}">
        <p14:creationId xmlns:p14="http://schemas.microsoft.com/office/powerpoint/2010/main" val="1575863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 n-grams have limitations. They struggle with long-range dependencies, which are prevalent in natural language. We need better models. </a:t>
            </a:r>
          </a:p>
          <a:p>
            <a:endParaRPr lang="en-US" dirty="0"/>
          </a:p>
        </p:txBody>
      </p:sp>
    </p:spTree>
    <p:extLst>
      <p:ext uri="{BB962C8B-B14F-4D97-AF65-F5344CB8AC3E}">
        <p14:creationId xmlns:p14="http://schemas.microsoft.com/office/powerpoint/2010/main" val="12419391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summarize, we introduced n-gram language models, which are easy to estimate but struggle with long contexts. We need better alternatives. Before that, we'll discuss evaluating language models, focusing on intrinsic evaluation and perplexity.</a:t>
            </a:r>
          </a:p>
          <a:p>
            <a:endParaRPr lang="en-US" dirty="0"/>
          </a:p>
        </p:txBody>
      </p:sp>
    </p:spTree>
    <p:extLst>
      <p:ext uri="{BB962C8B-B14F-4D97-AF65-F5344CB8AC3E}">
        <p14:creationId xmlns:p14="http://schemas.microsoft.com/office/powerpoint/2010/main" val="34134148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continue with evaluating language models. </a:t>
            </a:r>
          </a:p>
        </p:txBody>
      </p:sp>
    </p:spTree>
    <p:extLst>
      <p:ext uri="{BB962C8B-B14F-4D97-AF65-F5344CB8AC3E}">
        <p14:creationId xmlns:p14="http://schemas.microsoft.com/office/powerpoint/2010/main" val="1188069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want to assign a number to their quality, guiding our design and progress. The setup involves training data, evaluation data, and possibly held-out data for hyperparameter tuning. Hyperparameters are settings in your training algorithm, like learning rates. It's important to evaluate on data different from your training data to avoid overfitting.</a:t>
            </a:r>
          </a:p>
          <a:p>
            <a:endParaRPr lang="en-US" dirty="0"/>
          </a:p>
        </p:txBody>
      </p:sp>
    </p:spTree>
    <p:extLst>
      <p:ext uri="{BB962C8B-B14F-4D97-AF65-F5344CB8AC3E}">
        <p14:creationId xmlns:p14="http://schemas.microsoft.com/office/powerpoint/2010/main" val="24508604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6748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simple example: </a:t>
            </a:r>
          </a:p>
        </p:txBody>
      </p:sp>
    </p:spTree>
    <p:extLst>
      <p:ext uri="{BB962C8B-B14F-4D97-AF65-F5344CB8AC3E}">
        <p14:creationId xmlns:p14="http://schemas.microsoft.com/office/powerpoint/2010/main" val="10359155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10264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measure perplexity, you sample sentences from the natural world, like from Wikipedia. You sample a document because it's written by humans. If it's a good sentence, you'd expect your language model to assign a high probability to it. That's the idea behind perplexity.</a:t>
            </a:r>
          </a:p>
          <a:p>
            <a:r>
              <a:rPr lang="en-US" dirty="0"/>
              <a:t>Perplexity is defined as the probability assigned to a given sentence, raised to the power of one over n, where n is the length of your sentence. In an alternative world, I could have defined my measure of quality as just this probability. But probabilities are very small, and they're tedious to work with. It's easier if I inverse this ratio and look at one minus probability, which makes it easier to study. That's why you have this to the power of a negative value.</a:t>
            </a:r>
          </a:p>
          <a:p>
            <a:r>
              <a:rPr lang="en-US" dirty="0"/>
              <a:t>Why do you have one over n here? Because statistically, longer sentences will have more words. If you're just looking at one word, it's to the power of one because every word occurs once in its space in a document. But with two words, each word occurs twice in the sample, which means the sample itself continues to grow with an increasing number of n. Larger numbers would statistically lower each particular set combination of words. To normalize between one word and, say, six words, we use negative one. If you don't have this dependence on n, the quality might vary with sentence length. Short sentences might have a high probability because many sentences start with common words like "Hello." The probability of short sentences is higher than long ones, so you want to normalize for length. That's why you raise this probability to the power of one over n.</a:t>
            </a:r>
          </a:p>
        </p:txBody>
      </p:sp>
    </p:spTree>
    <p:extLst>
      <p:ext uri="{BB962C8B-B14F-4D97-AF65-F5344CB8AC3E}">
        <p14:creationId xmlns:p14="http://schemas.microsoft.com/office/powerpoint/2010/main" val="32740557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two reasons explain why we have one negative to the power of negative one over n. But using this definition was difficult because, when we built our language model, we didn't have the joint distribution; we had the conditionals. We need to transform this into a format with a conditional distribution, meaning the probability of the next word given a context. </a:t>
            </a:r>
          </a:p>
          <a:p>
            <a:endParaRPr lang="en-US" dirty="0"/>
          </a:p>
        </p:txBody>
      </p:sp>
    </p:spTree>
    <p:extLst>
      <p:ext uri="{BB962C8B-B14F-4D97-AF65-F5344CB8AC3E}">
        <p14:creationId xmlns:p14="http://schemas.microsoft.com/office/powerpoint/2010/main" val="13740812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rewrite it as 2 to the power of H, where H is the summation of log probabilities. Special cases help with interpretation. For a unigram model, we estimate unigram probabilities; for bigrams, bigram probabilities; and for trigrams, trigram probabilities.</a:t>
            </a:r>
          </a:p>
          <a:p>
            <a:endParaRPr lang="en-US" dirty="0"/>
          </a:p>
          <a:p>
            <a:r>
              <a:rPr lang="en-US" dirty="0"/>
              <a:t>Again, you sampled a sentence from the natural world, like from Wikipedia. You're computing the probability assigned to partial sequences of the sentence you sampled using your language model. You're trying to see if your model assigns a high probability to the sentence you sampled from the internet.</a:t>
            </a:r>
          </a:p>
        </p:txBody>
      </p:sp>
    </p:spTree>
    <p:extLst>
      <p:ext uri="{BB962C8B-B14F-4D97-AF65-F5344CB8AC3E}">
        <p14:creationId xmlns:p14="http://schemas.microsoft.com/office/powerpoint/2010/main" val="29631561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98463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2896C-5C1A-193A-8D29-5847611624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5DD450-73BA-2670-E57E-86267A97EA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373B0D5-71F0-6929-DC3D-0F8BDBFFF56D}"/>
              </a:ext>
            </a:extLst>
          </p:cNvPr>
          <p:cNvSpPr>
            <a:spLocks noGrp="1"/>
          </p:cNvSpPr>
          <p:nvPr>
            <p:ph type="body" idx="1"/>
          </p:nvPr>
        </p:nvSpPr>
        <p:spPr/>
        <p:txBody>
          <a:bodyPr/>
          <a:lstStyle/>
          <a:p>
            <a:r>
              <a:rPr lang="en-US" dirty="0"/>
              <a:t>You have a language model that's perpetually confused and doesn't know the right configuration. What's the perplexity of this language model?</a:t>
            </a:r>
          </a:p>
          <a:p>
            <a:r>
              <a:rPr lang="en-US" dirty="0"/>
              <a:t>The answer is the the size of the vocabulary. This not very obvious to see. Let’s unpack it a bit. </a:t>
            </a:r>
          </a:p>
        </p:txBody>
      </p:sp>
    </p:spTree>
    <p:extLst>
      <p:ext uri="{BB962C8B-B14F-4D97-AF65-F5344CB8AC3E}">
        <p14:creationId xmlns:p14="http://schemas.microsoft.com/office/powerpoint/2010/main" val="37538093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each conditional probability, the probability would be uniformly distributed. Exactly. Let's stop there for a second. Andy is saying that you sampled your sentence from the internet. The first step is to find all the partial sentences so you can compute the next word probability for all of them. Then you compute the probability of the next word. Each conditional probability would be uniformly distributed because your model is confused about which word should be next. You plug this probability into your formula, and you can derive the perplexity, showing it's the size of your vocabulary. This gave us the intuition that perplexity quantifies the branching factor. If your language model is confused about the next options, the perplexity will be high.</a:t>
            </a:r>
          </a:p>
        </p:txBody>
      </p:sp>
    </p:spTree>
    <p:extLst>
      <p:ext uri="{BB962C8B-B14F-4D97-AF65-F5344CB8AC3E}">
        <p14:creationId xmlns:p14="http://schemas.microsoft.com/office/powerpoint/2010/main" val="27357103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also thought about a mildly confused language model, where it narrowed down the choices to the top five words. It made progress because many probabilities are zero, and only five are not. In this case, we showed that perplexity is five. Tom's intuition was right that the branching factor is five.</a:t>
            </a:r>
          </a:p>
          <a:p>
            <a:r>
              <a:rPr lang="en-US" dirty="0"/>
              <a:t>Let's solve a thought experiment. If a language model guesses each word with probability 1/5, the perplexity is 5. This means the model is confused between five choices. Perplexity measures branching factor: how many options the model is confused between.</a:t>
            </a:r>
          </a:p>
          <a:p>
            <a:endParaRPr lang="en-US" dirty="0"/>
          </a:p>
        </p:txBody>
      </p:sp>
    </p:spTree>
    <p:extLst>
      <p:ext uri="{BB962C8B-B14F-4D97-AF65-F5344CB8AC3E}">
        <p14:creationId xmlns:p14="http://schemas.microsoft.com/office/powerpoint/2010/main" val="21229017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also discussed an unrealistic scenario where you have an exact language model that knows the exact right word to come next. It's unrealistic but a thought experiment. The language model's perplexity would be one. So, what's the summary of perplexity? How would you explain this?</a:t>
            </a:r>
          </a:p>
          <a:p>
            <a:r>
              <a:rPr lang="en-US" dirty="0"/>
              <a:t>For an exact model, perplexity is 1, as it knows the exact word. For a confused model, perplexity is the vocabulary size, as it's confused between all words.</a:t>
            </a:r>
          </a:p>
          <a:p>
            <a:endParaRPr lang="en-US" dirty="0"/>
          </a:p>
        </p:txBody>
      </p:sp>
    </p:spTree>
    <p:extLst>
      <p:ext uri="{BB962C8B-B14F-4D97-AF65-F5344CB8AC3E}">
        <p14:creationId xmlns:p14="http://schemas.microsoft.com/office/powerpoint/2010/main" val="9536624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Perplexity is a measure of branching factor. A lower perplexity indicates a better model. </a:t>
            </a:r>
          </a:p>
          <a:p>
            <a:r>
              <a:rPr lang="en-US" dirty="0"/>
              <a:t>Because we have a branching factor explanation of perplexity, we see that any model is between two extremes: either it's very sure about the next word, with a perplexity of one, or it's uniformly confused, with a high perplexity. Any model should be between these two extremes. A lower perplexity intuitively means a lower branching factor, meaning the model is more certain about the next word.</a:t>
            </a:r>
          </a:p>
          <a:p>
            <a:endParaRPr lang="en-US" dirty="0"/>
          </a:p>
          <a:p>
            <a:endParaRPr lang="en-US" dirty="0"/>
          </a:p>
        </p:txBody>
      </p:sp>
    </p:spTree>
    <p:extLst>
      <p:ext uri="{BB962C8B-B14F-4D97-AF65-F5344CB8AC3E}">
        <p14:creationId xmlns:p14="http://schemas.microsoft.com/office/powerpoint/2010/main" val="2101928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cat</a:t>
            </a:r>
          </a:p>
        </p:txBody>
      </p:sp>
    </p:spTree>
    <p:extLst>
      <p:ext uri="{BB962C8B-B14F-4D97-AF65-F5344CB8AC3E}">
        <p14:creationId xmlns:p14="http://schemas.microsoft.com/office/powerpoint/2010/main" val="28732257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276011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Historically, perplexity has decreased, reflecting progress in AI. Recent models achieve perplexity under 10, narrowing down possible continuations significantly.</a:t>
            </a:r>
          </a:p>
          <a:p>
            <a:endParaRPr lang="en-US" dirty="0"/>
          </a:p>
        </p:txBody>
      </p:sp>
    </p:spTree>
    <p:extLst>
      <p:ext uri="{BB962C8B-B14F-4D97-AF65-F5344CB8AC3E}">
        <p14:creationId xmlns:p14="http://schemas.microsoft.com/office/powerpoint/2010/main" val="13116006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C9D8B-A284-40CD-0FB2-0CB4341E4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C4B63F-0BE8-DA40-7F86-E1D4F2D1489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0ACB6A2-1948-6080-BF89-B6950BF1ABF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0344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One might say you can view perplexity as an implicit cross-entropy. Remember the definition of cross-entropy from basic probability or information theory courses: the cross-entropy between two distributions, P and Q, is defined as the summation over the space of inputs, with P multiplied by the log of Q. This is the cross-entropy of the two distributions.</a:t>
            </a:r>
          </a:p>
          <a:p>
            <a:r>
              <a:rPr lang="en-US" dirty="0"/>
              <a:t>When we talk about entropy, we're averaging over all sequences. So, the P of X we're missing here is the language prior, which is how sequences are distributed naturally in the world.</a:t>
            </a:r>
          </a:p>
          <a:p>
            <a:r>
              <a:rPr lang="en-US" dirty="0"/>
              <a:t>The claim is that perplexity is a cross-entropy between the probability produced by your language model and the true probability of sentences produced by nature. Let's say nature has a distribution for how language should look. Humans learn about that true distribution and write sentences according to it. Every time we sample sentences from the internet, these are implicit samples from that distribution. We don't write that probability because we don't know the true distribution. We're averaging over samples of that distribution, so the weighting is implicit. We just don't write it there because we sample from that distribution directly.</a:t>
            </a:r>
          </a:p>
          <a:p>
            <a:r>
              <a:rPr lang="en-US" dirty="0"/>
              <a:t>Hint: </a:t>
            </a:r>
          </a:p>
          <a:p>
            <a:pPr lvl="1"/>
            <a:r>
              <a:rPr lang="en-US" dirty="0"/>
              <a:t>A Monte Carlo estimate of expectation  with respect to a distribution is essentially an summation based on samples of from that distribution. </a:t>
            </a:r>
          </a:p>
          <a:p>
            <a:pPr lvl="1"/>
            <a:r>
              <a:rPr lang="en-US" dirty="0"/>
              <a:t>By the </a:t>
            </a:r>
            <a:r>
              <a:rPr lang="en-US" b="1" dirty="0"/>
              <a:t>Law of Large Numbers</a:t>
            </a:r>
            <a:r>
              <a:rPr lang="en-US" dirty="0"/>
              <a:t>, this empirical average converges to the true expectation as the number of samples go to infinity. </a:t>
            </a:r>
          </a:p>
          <a:p>
            <a:endParaRPr lang="en-US" dirty="0"/>
          </a:p>
        </p:txBody>
      </p:sp>
    </p:spTree>
    <p:extLst>
      <p:ext uri="{BB962C8B-B14F-4D97-AF65-F5344CB8AC3E}">
        <p14:creationId xmlns:p14="http://schemas.microsoft.com/office/powerpoint/2010/main" val="24465675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summarize, we defined language models as probability distributions over word sequences. We introduced perplexity as a measure of quality, with lower perplexity indicating better models. We discussed n-gram models and their limitations, motivating the need for better models. </a:t>
            </a:r>
          </a:p>
        </p:txBody>
      </p:sp>
    </p:spTree>
    <p:extLst>
      <p:ext uri="{BB962C8B-B14F-4D97-AF65-F5344CB8AC3E}">
        <p14:creationId xmlns:p14="http://schemas.microsoft.com/office/powerpoint/2010/main" val="5759094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two broad categories of metrics: intrinsic evaluation, focusing on next-token prediction, and extrinsic evaluation, measuring user-relevant outcomes. We'll focus on intrinsic evaluation, specifically perplexity.</a:t>
            </a:r>
          </a:p>
          <a:p>
            <a:endParaRPr lang="en-US" dirty="0"/>
          </a:p>
        </p:txBody>
      </p:sp>
    </p:spTree>
    <p:extLst>
      <p:ext uri="{BB962C8B-B14F-4D97-AF65-F5344CB8AC3E}">
        <p14:creationId xmlns:p14="http://schemas.microsoft.com/office/powerpoint/2010/main" val="13406860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setup looks like this: given a context with potentially many words, I want to learn a function that maps this context to a probability distribution for my next word. But because I don't know how to formulate an arbitrary long context window, I'm going to simplify by using a fixed context window. We'll get back to this, but for now, let's ignore it.</a:t>
            </a:r>
          </a:p>
          <a:p>
            <a:endParaRPr lang="en-US" dirty="0"/>
          </a:p>
        </p:txBody>
      </p:sp>
    </p:spTree>
    <p:extLst>
      <p:ext uri="{BB962C8B-B14F-4D97-AF65-F5344CB8AC3E}">
        <p14:creationId xmlns:p14="http://schemas.microsoft.com/office/powerpoint/2010/main" val="2515688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 going to have a fixed context window and try to find a function, let's call it f, that takes in all my words in my context. It builds a representation for all these words. </a:t>
            </a:r>
          </a:p>
          <a:p>
            <a:r>
              <a:rPr lang="en-US" dirty="0"/>
              <a:t>We'll identify what those representations are, but let's say I can map every word to a unique representation. It will take the representation and give us a distribution over all the valid next word probabilities. This function is parameterized with parameters, let's call them Thetas. We don't know what they are yet. The question is, what is this function class? If you define what those function classes are, how do you train them? For us, the answer is neural networks. We are going to build and use neural networks to learn these function classes for learning this mapping.</a:t>
            </a:r>
          </a:p>
          <a:p>
            <a:r>
              <a:rPr lang="en-US" dirty="0"/>
              <a:t>That's going to motivate the next chapter, which will be all about building neural networks and training them. But before we dive into neural networks, let me give you a sneak peek of what happened after n-gram language models.</a:t>
            </a:r>
          </a:p>
          <a:p>
            <a:endParaRPr lang="en-US" dirty="0"/>
          </a:p>
        </p:txBody>
      </p:sp>
    </p:spTree>
    <p:extLst>
      <p:ext uri="{BB962C8B-B14F-4D97-AF65-F5344CB8AC3E}">
        <p14:creationId xmlns:p14="http://schemas.microsoft.com/office/powerpoint/2010/main" val="16038690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N-gram language models were popular until the mid-90s and were well-used in industry. One of the pioneers of n-gram language models in the industry was Fred Jelinek, who was a faculty member here and probably sat in one of these chairs. Then came shallow statistical neural networks, where people started using neural networks to approximate n-gram language models and use them on a larger scale. This was in the early 2000s. That's the history there.</a:t>
            </a:r>
          </a:p>
        </p:txBody>
      </p:sp>
    </p:spTree>
    <p:extLst>
      <p:ext uri="{BB962C8B-B14F-4D97-AF65-F5344CB8AC3E}">
        <p14:creationId xmlns:p14="http://schemas.microsoft.com/office/powerpoint/2010/main" val="34911329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After n-gram language models, shallow neural networks became popular. Then, lots of other cool things happened, which I'll get to in the next few sessions. To summarize, we talked about language modeling, defined perplexity, and defined n-gram models. I briefly mentioned that after n-gram language models came shallow neural networks in the early 2000s. We are not going to talk about these immediately. Next, we are going to discuss neural networks and how to define and train them. After that, we'll return to this topic and see how to use a neural network to build a shallow neural language model.</a:t>
            </a:r>
          </a:p>
          <a:p>
            <a:r>
              <a:rPr lang="en-US" dirty="0"/>
              <a:t>With that, that's the end of the chapter. I'm going to switch my slides to the discussion of neural networks.</a:t>
            </a:r>
          </a:p>
          <a:p>
            <a:endParaRPr lang="en-US" dirty="0"/>
          </a:p>
        </p:txBody>
      </p:sp>
    </p:spTree>
    <p:extLst>
      <p:ext uri="{BB962C8B-B14F-4D97-AF65-F5344CB8AC3E}">
        <p14:creationId xmlns:p14="http://schemas.microsoft.com/office/powerpoint/2010/main" val="755686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sat</a:t>
            </a:r>
          </a:p>
        </p:txBody>
      </p:sp>
    </p:spTree>
    <p:extLst>
      <p:ext uri="{BB962C8B-B14F-4D97-AF65-F5344CB8AC3E}">
        <p14:creationId xmlns:p14="http://schemas.microsoft.com/office/powerpoint/2010/main" val="792008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0092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I give you the sequence "The cat sat on the," what do you think should come next? </a:t>
            </a:r>
          </a:p>
        </p:txBody>
      </p:sp>
    </p:spTree>
    <p:extLst>
      <p:ext uri="{BB962C8B-B14F-4D97-AF65-F5344CB8AC3E}">
        <p14:creationId xmlns:p14="http://schemas.microsoft.com/office/powerpoint/2010/main" val="1889662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1/29/25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extLst>
      <p:ext uri="{BB962C8B-B14F-4D97-AF65-F5344CB8AC3E}">
        <p14:creationId xmlns:p14="http://schemas.microsoft.com/office/powerpoint/2010/main" val="3062268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5719854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442019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27290026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400716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515235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781724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663168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156724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39832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595274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172572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204505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840089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90065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9217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2757655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1/29/25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6363302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890544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059969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99293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1519843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6626529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1700489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261107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219275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079483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710627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840452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9050096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7367503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3320699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3322681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7413863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2450448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9823707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96048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80167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1319709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04480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652084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49458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1244736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405147127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19301953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275601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465933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174036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0168825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2074716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3749732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015454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866981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9431767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0057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722139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6945638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1636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1082822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4258987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60062174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867477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6809872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297206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13202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28786727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963174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766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10" Type="http://schemas.openxmlformats.org/officeDocument/2006/relationships/theme" Target="../theme/theme5.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76" r:id="rId4"/>
    <p:sldLayoutId id="2147483677" r:id="rId5"/>
    <p:sldLayoutId id="2147483678" r:id="rId6"/>
    <p:sldLayoutId id="2147483679" r:id="rId7"/>
    <p:sldLayoutId id="2147483655" r:id="rId8"/>
    <p:sldLayoutId id="2147483656" r:id="rId9"/>
    <p:sldLayoutId id="2147483657" r:id="rId10"/>
    <p:sldLayoutId id="2147483680" r:id="rId11"/>
    <p:sldLayoutId id="2147483681" r:id="rId12"/>
    <p:sldLayoutId id="2147483683" r:id="rId13"/>
    <p:sldLayoutId id="2147483672" r:id="rId14"/>
    <p:sldLayoutId id="2147483685" r:id="rId15"/>
    <p:sldLayoutId id="2147483754" r:id="rId16"/>
    <p:sldLayoutId id="214748375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394681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52" r:id="rId15"/>
    <p:sldLayoutId id="2147483756" r:id="rId1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70603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5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68090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159863"/>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0.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microsoft.com/office/2007/relationships/hdphoto" Target="../media/hdphoto3.wdp"/><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9.xml"/><Relationship Id="rId5" Type="http://schemas.openxmlformats.org/officeDocument/2006/relationships/hyperlink" Target="https://www.princeton.edu/~wbialek/rome/refs/shannon_51.pdf" TargetMode="Externa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hyperlink" Target="https://www.princeton.edu/~wbialek/rome/refs/shannon_51.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hyperlink" Target="https://www.princeton.edu/~wbialek/rome/refs/shannon_51.pdf" TargetMode="External"/><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4.png"/><Relationship Id="rId10" Type="http://schemas.openxmlformats.org/officeDocument/2006/relationships/image" Target="../media/image31.png"/><Relationship Id="rId4" Type="http://schemas.openxmlformats.org/officeDocument/2006/relationships/image" Target="../media/image23.png"/><Relationship Id="rId9" Type="http://schemas.openxmlformats.org/officeDocument/2006/relationships/image" Target="../media/image30.png"/></Relationships>
</file>

<file path=ppt/slides/_rels/slide3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hyperlink" Target="https://www.princeton.edu/~wbialek/rome/refs/shannon_51.pdf" TargetMode="External"/><Relationship Id="rId12"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4.png"/><Relationship Id="rId10" Type="http://schemas.openxmlformats.org/officeDocument/2006/relationships/image" Target="../media/image31.png"/><Relationship Id="rId4" Type="http://schemas.openxmlformats.org/officeDocument/2006/relationships/image" Target="../media/image23.png"/><Relationship Id="rId9" Type="http://schemas.openxmlformats.org/officeDocument/2006/relationships/image" Target="../media/image30.png"/></Relationships>
</file>

<file path=ppt/slides/_rels/slide3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9.png"/><Relationship Id="rId7" Type="http://schemas.openxmlformats.org/officeDocument/2006/relationships/hyperlink" Target="https://www.princeton.edu/~wbialek/rome/refs/shannon_51.pdf" TargetMode="External"/><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9.xml"/><Relationship Id="rId5" Type="http://schemas.openxmlformats.org/officeDocument/2006/relationships/hyperlink" Target="https://www.princeton.edu/~wbialek/rome/refs/shannon_51.pdf" TargetMode="Externa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microsoft.com/office/2018/10/relationships/comments" Target="../comments/modernComment_65E_85F9D657.xml"/><Relationship Id="rId2" Type="http://schemas.openxmlformats.org/officeDocument/2006/relationships/notesSlide" Target="../notesSlides/notesSlide42.xml"/><Relationship Id="rId1" Type="http://schemas.openxmlformats.org/officeDocument/2006/relationships/slideLayout" Target="../slideLayouts/slideLayout19.xml"/><Relationship Id="rId5" Type="http://schemas.openxmlformats.org/officeDocument/2006/relationships/image" Target="../media/image37.jpe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9.xml"/><Relationship Id="rId6" Type="http://schemas.openxmlformats.org/officeDocument/2006/relationships/image" Target="../media/image39.png"/><Relationship Id="rId5" Type="http://schemas.openxmlformats.org/officeDocument/2006/relationships/hyperlink" Target="http://storage.googleapis.com/books/ngrams/books/datasetsv2.html" TargetMode="External"/><Relationship Id="rId4" Type="http://schemas.openxmlformats.org/officeDocument/2006/relationships/hyperlink" Target="https://books.google.com/ngram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3" Type="http://schemas.openxmlformats.org/officeDocument/2006/relationships/hyperlink" Target="https://books.google.com/ngrams/" TargetMode="External"/><Relationship Id="rId2" Type="http://schemas.openxmlformats.org/officeDocument/2006/relationships/image" Target="../media/image40.png"/><Relationship Id="rId1" Type="http://schemas.openxmlformats.org/officeDocument/2006/relationships/slideLayout" Target="../slideLayouts/slideLayout19.xml"/><Relationship Id="rId5" Type="http://schemas.openxmlformats.org/officeDocument/2006/relationships/image" Target="../media/image39.png"/><Relationship Id="rId4" Type="http://schemas.openxmlformats.org/officeDocument/2006/relationships/hyperlink" Target="http://storage.googleapis.com/books/ngrams/books/datasetsv2.htm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books.google.com/ngrams/" TargetMode="External"/><Relationship Id="rId2" Type="http://schemas.openxmlformats.org/officeDocument/2006/relationships/image" Target="../media/image41.png"/><Relationship Id="rId1" Type="http://schemas.openxmlformats.org/officeDocument/2006/relationships/slideLayout" Target="../slideLayouts/slideLayout19.xml"/><Relationship Id="rId5" Type="http://schemas.openxmlformats.org/officeDocument/2006/relationships/image" Target="../media/image39.png"/><Relationship Id="rId4" Type="http://schemas.openxmlformats.org/officeDocument/2006/relationships/hyperlink" Target="http://storage.googleapis.com/books/ngrams/books/datasetsv2.html"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9.xml"/><Relationship Id="rId1" Type="http://schemas.openxmlformats.org/officeDocument/2006/relationships/slideLayout" Target="../slideLayouts/slideLayout19.xml"/><Relationship Id="rId5" Type="http://schemas.openxmlformats.org/officeDocument/2006/relationships/image" Target="../media/image44.jp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jpg"/><Relationship Id="rId1" Type="http://schemas.openxmlformats.org/officeDocument/2006/relationships/slideLayout" Target="../slideLayouts/slideLayout19.xml"/><Relationship Id="rId4" Type="http://schemas.openxmlformats.org/officeDocument/2006/relationships/image" Target="../media/image44.jpg"/></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1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19.xml"/><Relationship Id="rId5" Type="http://schemas.openxmlformats.org/officeDocument/2006/relationships/image" Target="../media/image54.png"/><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19.xml"/><Relationship Id="rId4" Type="http://schemas.openxmlformats.org/officeDocument/2006/relationships/image" Target="../media/image550.png"/></Relationships>
</file>

<file path=ppt/slides/_rels/slide6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60.xml"/><Relationship Id="rId1" Type="http://schemas.openxmlformats.org/officeDocument/2006/relationships/slideLayout" Target="../slideLayouts/slideLayout19.xml"/><Relationship Id="rId4" Type="http://schemas.openxmlformats.org/officeDocument/2006/relationships/image" Target="../media/image580.png"/></Relationships>
</file>

<file path=ppt/slides/_rels/slide72.xml.rels><?xml version="1.0" encoding="UTF-8" standalone="yes"?>
<Relationships xmlns="http://schemas.openxmlformats.org/package/2006/relationships"><Relationship Id="rId2" Type="http://schemas.microsoft.com/office/2018/10/relationships/comments" Target="../comments/modernComment_698_34BFBB46.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3" Type="http://schemas.microsoft.com/office/2018/10/relationships/comments" Target="../comments/modernComment_6C7_3DC620D9.xml"/><Relationship Id="rId2" Type="http://schemas.openxmlformats.org/officeDocument/2006/relationships/notesSlide" Target="../notesSlides/notesSlide61.xml"/><Relationship Id="rId1" Type="http://schemas.openxmlformats.org/officeDocument/2006/relationships/slideLayout" Target="../slideLayouts/slideLayout19.xml"/><Relationship Id="rId5" Type="http://schemas.openxmlformats.org/officeDocument/2006/relationships/image" Target="../media/image61.png"/><Relationship Id="rId4" Type="http://schemas.openxmlformats.org/officeDocument/2006/relationships/hyperlink" Target="https://paperswithcode.com/sota/language-modelling-on-penn-treebank-word" TargetMode="External"/></Relationships>
</file>

<file path=ppt/slides/_rels/slide74.xml.rels><?xml version="1.0" encoding="UTF-8" standalone="yes"?>
<Relationships xmlns="http://schemas.openxmlformats.org/package/2006/relationships"><Relationship Id="rId3" Type="http://schemas.microsoft.com/office/2018/10/relationships/comments" Target="../comments/modernComment_6C8_669F0494.xml"/><Relationship Id="rId2" Type="http://schemas.openxmlformats.org/officeDocument/2006/relationships/notesSlide" Target="../notesSlides/notesSlide62.xml"/><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9.xml"/><Relationship Id="rId5" Type="http://schemas.openxmlformats.org/officeDocument/2006/relationships/image" Target="../media/image66.png"/><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19.xml"/><Relationship Id="rId5" Type="http://schemas.openxmlformats.org/officeDocument/2006/relationships/image" Target="../media/image69.png"/><Relationship Id="rId4" Type="http://schemas.openxmlformats.org/officeDocument/2006/relationships/image" Target="../media/image6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5.xml"/><Relationship Id="rId1" Type="http://schemas.openxmlformats.org/officeDocument/2006/relationships/slideLayout" Target="../slideLayouts/slideLayout19.xml"/><Relationship Id="rId5" Type="http://schemas.openxmlformats.org/officeDocument/2006/relationships/image" Target="../media/image70.png"/><Relationship Id="rId4" Type="http://schemas.openxmlformats.org/officeDocument/2006/relationships/image" Target="../media/image44.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9.xml"/><Relationship Id="rId6" Type="http://schemas.openxmlformats.org/officeDocument/2006/relationships/image" Target="../media/image73.png"/><Relationship Id="rId5" Type="http://schemas.microsoft.com/office/2007/relationships/hdphoto" Target="../media/hdphoto4.wdp"/><Relationship Id="rId4" Type="http://schemas.openxmlformats.org/officeDocument/2006/relationships/image" Target="../media/image12.png"/></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7.xml"/><Relationship Id="rId1" Type="http://schemas.openxmlformats.org/officeDocument/2006/relationships/slideLayout" Target="../slideLayouts/slideLayout19.xml"/><Relationship Id="rId6" Type="http://schemas.openxmlformats.org/officeDocument/2006/relationships/image" Target="../media/image73.png"/><Relationship Id="rId5" Type="http://schemas.microsoft.com/office/2007/relationships/hdphoto" Target="../media/hdphoto4.wdp"/><Relationship Id="rId4" Type="http://schemas.openxmlformats.org/officeDocument/2006/relationships/image" Target="../media/image12.png"/></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p:txBody>
          <a:bodyPr>
            <a:normAutofit fontScale="90000"/>
          </a:bodyPr>
          <a:lstStyle/>
          <a:p>
            <a:r>
              <a:rPr lang="en-US" dirty="0"/>
              <a:t>Language Modeling</a:t>
            </a:r>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601-471/671 (NLP: Self-Supervised 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lIns="91440" tIns="45720" rIns="91440" bIns="45720" anchor="t">
            <a:spAutoFit/>
          </a:bodyPr>
          <a:lstStyle/>
          <a:p>
            <a:pPr algn="ctr"/>
            <a:r>
              <a:rPr lang="en-US" dirty="0">
                <a:solidFill>
                  <a:schemeClr val="bg1"/>
                </a:solidFill>
                <a:latin typeface="Consolas"/>
                <a:cs typeface="Consolas" panose="020B0609020204030204" pitchFamily="49" charset="0"/>
              </a:rPr>
              <a:t>https://self-supervised.cs.jhu.edu/sp2025/</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 sat on  __?__</a:t>
            </a:r>
          </a:p>
        </p:txBody>
      </p:sp>
      <p:sp>
        <p:nvSpPr>
          <p:cNvPr id="2" name="Slide Number Placeholder 1">
            <a:extLst>
              <a:ext uri="{FF2B5EF4-FFF2-40B4-BE49-F238E27FC236}">
                <a16:creationId xmlns:a16="http://schemas.microsoft.com/office/drawing/2014/main" id="{FC0300EF-FEE6-BC0D-8982-25756956CC48}"/>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10</a:t>
            </a:fld>
            <a:endParaRPr lang="en-US" dirty="0"/>
          </a:p>
        </p:txBody>
      </p:sp>
      <p:pic>
        <p:nvPicPr>
          <p:cNvPr id="5" name="Picture 2" descr="254,300+ Cat Sitting Stock Photos, Pictures &amp; Royalty-Free Images - iStock  | Cat sitting white background, Cat sitting on white, Cat sitting on head">
            <a:extLst>
              <a:ext uri="{FF2B5EF4-FFF2-40B4-BE49-F238E27FC236}">
                <a16:creationId xmlns:a16="http://schemas.microsoft.com/office/drawing/2014/main" id="{A919763B-8138-AB8C-8944-B23E842C9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0" y="634999"/>
            <a:ext cx="1258630" cy="1201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766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2CEC3-50E6-5818-90C3-0ED3BA7CE5B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C70246-D0F7-5063-3CA9-4104FBC54596}"/>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 sat on  __?__</a:t>
            </a:r>
          </a:p>
        </p:txBody>
      </p:sp>
      <p:sp>
        <p:nvSpPr>
          <p:cNvPr id="2" name="Slide Number Placeholder 1">
            <a:extLst>
              <a:ext uri="{FF2B5EF4-FFF2-40B4-BE49-F238E27FC236}">
                <a16:creationId xmlns:a16="http://schemas.microsoft.com/office/drawing/2014/main" id="{8659FE73-FD3C-D420-0897-D20C44D11E0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11</a:t>
            </a:fld>
            <a:endParaRPr lang="en-US" dirty="0"/>
          </a:p>
        </p:txBody>
      </p:sp>
      <p:pic>
        <p:nvPicPr>
          <p:cNvPr id="1026" name="Picture 2" descr="254,300+ Cat Sitting Stock Photos, Pictures &amp; Royalty-Free Images - iStock  | Cat sitting white background, Cat sitting on white, Cat sitting on head">
            <a:extLst>
              <a:ext uri="{FF2B5EF4-FFF2-40B4-BE49-F238E27FC236}">
                <a16:creationId xmlns:a16="http://schemas.microsoft.com/office/drawing/2014/main" id="{F0C6CCAB-EDED-5769-2A90-B02FD7350C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0" y="634999"/>
            <a:ext cx="1258630" cy="120116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helsea Sectional Sofa">
            <a:extLst>
              <a:ext uri="{FF2B5EF4-FFF2-40B4-BE49-F238E27FC236}">
                <a16:creationId xmlns:a16="http://schemas.microsoft.com/office/drawing/2014/main" id="{A21155C9-C085-E969-0D91-AE27FAD374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198" y="511175"/>
            <a:ext cx="2543731" cy="1697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30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A378E-E34A-7114-E9A7-541F6F2A8C8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6922C6-732F-EB21-3E5B-2B63AE635428}"/>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 sat on  __?__</a:t>
            </a:r>
          </a:p>
        </p:txBody>
      </p:sp>
      <p:sp>
        <p:nvSpPr>
          <p:cNvPr id="2" name="Slide Number Placeholder 1">
            <a:extLst>
              <a:ext uri="{FF2B5EF4-FFF2-40B4-BE49-F238E27FC236}">
                <a16:creationId xmlns:a16="http://schemas.microsoft.com/office/drawing/2014/main" id="{B36B1632-AF05-5C31-83DF-B1E68F52F61E}"/>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12</a:t>
            </a:fld>
            <a:endParaRPr lang="en-US" dirty="0"/>
          </a:p>
        </p:txBody>
      </p:sp>
      <p:pic>
        <p:nvPicPr>
          <p:cNvPr id="3074" name="Picture 2" descr="Black Border Doormat">
            <a:extLst>
              <a:ext uri="{FF2B5EF4-FFF2-40B4-BE49-F238E27FC236}">
                <a16:creationId xmlns:a16="http://schemas.microsoft.com/office/drawing/2014/main" id="{1129495A-8CC9-DC7B-CFC0-A052978CB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0" y="104691"/>
            <a:ext cx="2087033" cy="20870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254,300+ Cat Sitting Stock Photos, Pictures &amp; Royalty-Free Images - iStock  | Cat sitting white background, Cat sitting on white, Cat sitting on head">
            <a:extLst>
              <a:ext uri="{FF2B5EF4-FFF2-40B4-BE49-F238E27FC236}">
                <a16:creationId xmlns:a16="http://schemas.microsoft.com/office/drawing/2014/main" id="{DF6AE8A2-4396-0CB5-06C4-1762FF59B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0" y="634999"/>
            <a:ext cx="1258630" cy="1201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343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4ABD2-39DB-BA1D-46EC-4F0E71BB22E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9EA572-5A3A-7274-7E24-63BCAFCBC4E5}"/>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 sat on  __?__</a:t>
            </a:r>
          </a:p>
        </p:txBody>
      </p:sp>
      <p:sp>
        <p:nvSpPr>
          <p:cNvPr id="2" name="Slide Number Placeholder 1">
            <a:extLst>
              <a:ext uri="{FF2B5EF4-FFF2-40B4-BE49-F238E27FC236}">
                <a16:creationId xmlns:a16="http://schemas.microsoft.com/office/drawing/2014/main" id="{B903F2F5-FA5B-6B2A-4D3C-9C02AC09EB23}"/>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13</a:t>
            </a:fld>
            <a:endParaRPr lang="en-US" dirty="0"/>
          </a:p>
        </p:txBody>
      </p:sp>
      <p:pic>
        <p:nvPicPr>
          <p:cNvPr id="5124" name="Picture 4" descr="What is physics? – Science for Georgia">
            <a:extLst>
              <a:ext uri="{FF2B5EF4-FFF2-40B4-BE49-F238E27FC236}">
                <a16:creationId xmlns:a16="http://schemas.microsoft.com/office/drawing/2014/main" id="{D5043762-CA75-3F99-FC3B-F5E84D0C1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5015" y="440266"/>
            <a:ext cx="1697565" cy="15282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254,300+ Cat Sitting Stock Photos, Pictures &amp; Royalty-Free Images - iStock  | Cat sitting white background, Cat sitting on white, Cat sitting on head">
            <a:extLst>
              <a:ext uri="{FF2B5EF4-FFF2-40B4-BE49-F238E27FC236}">
                <a16:creationId xmlns:a16="http://schemas.microsoft.com/office/drawing/2014/main" id="{33F7DCA4-E3BA-9B28-8689-D91E3CE64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0" y="634999"/>
            <a:ext cx="1258630" cy="1201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424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9144000" cy="2403475"/>
          </a:xfrm>
          <a:prstGeom prst="rect">
            <a:avLst/>
          </a:prstGeom>
        </p:spPr>
        <p:txBody>
          <a:bodyPr>
            <a:normAutofit/>
          </a:bodyPr>
          <a:lstStyle/>
          <a:p>
            <a:pPr marL="0" indent="0">
              <a:buNone/>
            </a:pPr>
            <a:r>
              <a:rPr lang="en-US" sz="5400" dirty="0"/>
              <a:t>   </a:t>
            </a:r>
            <a:r>
              <a:rPr lang="en-US" sz="5400" b="1" dirty="0"/>
              <a:t>P</a:t>
            </a:r>
            <a:r>
              <a:rPr lang="en-US" sz="5400" dirty="0"/>
              <a:t>(mat |The cat sat on the)</a:t>
            </a:r>
          </a:p>
        </p:txBody>
      </p:sp>
      <p:sp>
        <p:nvSpPr>
          <p:cNvPr id="2" name="Slide Number Placeholder 1">
            <a:extLst>
              <a:ext uri="{FF2B5EF4-FFF2-40B4-BE49-F238E27FC236}">
                <a16:creationId xmlns:a16="http://schemas.microsoft.com/office/drawing/2014/main" id="{A2388BC1-5C2D-9CC9-38E0-8B9257925738}"/>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14</a:t>
            </a:fld>
            <a:endParaRPr lang="en-US" dirty="0"/>
          </a:p>
        </p:txBody>
      </p:sp>
      <p:sp>
        <p:nvSpPr>
          <p:cNvPr id="4" name="Left Brace 3">
            <a:extLst>
              <a:ext uri="{FF2B5EF4-FFF2-40B4-BE49-F238E27FC236}">
                <a16:creationId xmlns:a16="http://schemas.microsoft.com/office/drawing/2014/main" id="{63027015-9774-4B63-6394-57D427B5D7AB}"/>
              </a:ext>
            </a:extLst>
          </p:cNvPr>
          <p:cNvSpPr/>
          <p:nvPr/>
        </p:nvSpPr>
        <p:spPr>
          <a:xfrm rot="16200000">
            <a:off x="5339065" y="924077"/>
            <a:ext cx="186332" cy="472388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Left Brace 5">
            <a:extLst>
              <a:ext uri="{FF2B5EF4-FFF2-40B4-BE49-F238E27FC236}">
                <a16:creationId xmlns:a16="http://schemas.microsoft.com/office/drawing/2014/main" id="{E1DCD084-2986-AA35-302B-2A2D424844BA}"/>
              </a:ext>
            </a:extLst>
          </p:cNvPr>
          <p:cNvSpPr/>
          <p:nvPr/>
        </p:nvSpPr>
        <p:spPr>
          <a:xfrm rot="16200000">
            <a:off x="1846752" y="2553245"/>
            <a:ext cx="221796" cy="1478139"/>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4" name="Rectangle 13">
            <a:extLst>
              <a:ext uri="{FF2B5EF4-FFF2-40B4-BE49-F238E27FC236}">
                <a16:creationId xmlns:a16="http://schemas.microsoft.com/office/drawing/2014/main" id="{88216CF1-D244-0EF8-9502-B52B4CA17F8C}"/>
              </a:ext>
            </a:extLst>
          </p:cNvPr>
          <p:cNvSpPr/>
          <p:nvPr/>
        </p:nvSpPr>
        <p:spPr>
          <a:xfrm>
            <a:off x="4684491" y="3385354"/>
            <a:ext cx="1439818" cy="307777"/>
          </a:xfrm>
          <a:prstGeom prst="rect">
            <a:avLst/>
          </a:prstGeom>
        </p:spPr>
        <p:txBody>
          <a:bodyPr wrap="none">
            <a:spAutoFit/>
          </a:bodyPr>
          <a:lstStyle/>
          <a:p>
            <a:r>
              <a:rPr lang="en-US" dirty="0">
                <a:solidFill>
                  <a:srgbClr val="255ED3"/>
                </a:solidFill>
                <a:latin typeface="Corbel" panose="020B0503020204020204" pitchFamily="34" charset="0"/>
              </a:rPr>
              <a:t>context  or prefix</a:t>
            </a:r>
          </a:p>
        </p:txBody>
      </p:sp>
      <p:sp>
        <p:nvSpPr>
          <p:cNvPr id="15" name="Rectangle 14">
            <a:extLst>
              <a:ext uri="{FF2B5EF4-FFF2-40B4-BE49-F238E27FC236}">
                <a16:creationId xmlns:a16="http://schemas.microsoft.com/office/drawing/2014/main" id="{37A0107A-AA0B-6070-3599-CB846E4C90C4}"/>
              </a:ext>
            </a:extLst>
          </p:cNvPr>
          <p:cNvSpPr/>
          <p:nvPr/>
        </p:nvSpPr>
        <p:spPr>
          <a:xfrm>
            <a:off x="1507188" y="3375771"/>
            <a:ext cx="930063" cy="307777"/>
          </a:xfrm>
          <a:prstGeom prst="rect">
            <a:avLst/>
          </a:prstGeom>
        </p:spPr>
        <p:txBody>
          <a:bodyPr wrap="none">
            <a:spAutoFit/>
          </a:bodyPr>
          <a:lstStyle/>
          <a:p>
            <a:r>
              <a:rPr lang="en-US" dirty="0">
                <a:solidFill>
                  <a:srgbClr val="255ED3"/>
                </a:solidFill>
                <a:latin typeface="Corbel" panose="020B0503020204020204" pitchFamily="34" charset="0"/>
              </a:rPr>
              <a:t>next word</a:t>
            </a:r>
          </a:p>
        </p:txBody>
      </p:sp>
    </p:spTree>
    <p:extLst>
      <p:ext uri="{BB962C8B-B14F-4D97-AF65-F5344CB8AC3E}">
        <p14:creationId xmlns:p14="http://schemas.microsoft.com/office/powerpoint/2010/main" val="2406385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B7C632-4C9B-B9AB-0699-D87DE549B8C4}"/>
              </a:ext>
            </a:extLst>
          </p:cNvPr>
          <p:cNvSpPr>
            <a:spLocks noGrp="1"/>
          </p:cNvSpPr>
          <p:nvPr>
            <p:ph type="title"/>
          </p:nvPr>
        </p:nvSpPr>
        <p:spPr/>
        <p:txBody>
          <a:bodyPr>
            <a:normAutofit/>
          </a:bodyPr>
          <a:lstStyle/>
          <a:p>
            <a:r>
              <a:rPr lang="en-US" dirty="0"/>
              <a:t>Probability of Upcoming Word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1FDAB-D6D2-2456-F626-25E621A0085C}"/>
                  </a:ext>
                </a:extLst>
              </p:cNvPr>
              <p:cNvSpPr>
                <a:spLocks noGrp="1"/>
              </p:cNvSpPr>
              <p:nvPr>
                <p:ph type="body" sz="quarter" idx="16"/>
              </p:nvPr>
            </p:nvSpPr>
            <p:spPr/>
            <p:txBody>
              <a:bodyPr>
                <a:normAutofit/>
              </a:bodyPr>
              <a:lstStyle/>
              <a:p>
                <a:pPr marL="0" indent="0" algn="ctr">
                  <a:buNone/>
                </a:pPr>
                <a:r>
                  <a:rPr lang="en-US" sz="5400" dirty="0"/>
                  <a:t>   </a:t>
                </a:r>
              </a:p>
              <a:p>
                <a:pPr marL="0" indent="0" algn="ctr">
                  <a:buNone/>
                </a:pP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oMath>
                </a14:m>
                <a:r>
                  <a:rPr lang="en-US" sz="5400" dirty="0"/>
                  <a:t>, </a:t>
                </a:r>
                <a14:m>
                  <m:oMath xmlns:m="http://schemas.openxmlformats.org/officeDocument/2006/math">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type="body" sz="quarter" idx="16"/>
              </p:nvPr>
            </p:nvSpPr>
            <p:spPr>
              <a:blipFill>
                <a:blip r:embed="rId3"/>
                <a:stretch>
                  <a:fillRect/>
                </a:stretch>
              </a:blipFill>
            </p:spPr>
            <p:txBody>
              <a:bodyPr/>
              <a:lstStyle/>
              <a:p>
                <a:r>
                  <a:rPr lang="en-US">
                    <a:noFill/>
                  </a:rPr>
                  <a:t> </a:t>
                </a:r>
              </a:p>
            </p:txBody>
          </p:sp>
        </mc:Fallback>
      </mc:AlternateContent>
      <p:sp>
        <p:nvSpPr>
          <p:cNvPr id="6" name="Left Brace 5">
            <a:extLst>
              <a:ext uri="{FF2B5EF4-FFF2-40B4-BE49-F238E27FC236}">
                <a16:creationId xmlns:a16="http://schemas.microsoft.com/office/drawing/2014/main" id="{057C3D97-4E4A-B83E-E064-CC23A61D5E85}"/>
              </a:ext>
            </a:extLst>
          </p:cNvPr>
          <p:cNvSpPr/>
          <p:nvPr/>
        </p:nvSpPr>
        <p:spPr>
          <a:xfrm rot="16200000">
            <a:off x="5336046" y="1747769"/>
            <a:ext cx="181836" cy="299008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8" name="Left Brace 7">
            <a:extLst>
              <a:ext uri="{FF2B5EF4-FFF2-40B4-BE49-F238E27FC236}">
                <a16:creationId xmlns:a16="http://schemas.microsoft.com/office/drawing/2014/main" id="{27D33B80-1702-6EBA-F3E8-25B603B60B99}"/>
              </a:ext>
            </a:extLst>
          </p:cNvPr>
          <p:cNvSpPr/>
          <p:nvPr/>
        </p:nvSpPr>
        <p:spPr>
          <a:xfrm rot="16200000">
            <a:off x="2769471" y="2775161"/>
            <a:ext cx="181835" cy="91242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2" name="Rectangle 11">
            <a:extLst>
              <a:ext uri="{FF2B5EF4-FFF2-40B4-BE49-F238E27FC236}">
                <a16:creationId xmlns:a16="http://schemas.microsoft.com/office/drawing/2014/main" id="{427F613D-E610-DD81-9FAF-37B87BFE68BE}"/>
              </a:ext>
            </a:extLst>
          </p:cNvPr>
          <p:cNvSpPr/>
          <p:nvPr/>
        </p:nvSpPr>
        <p:spPr>
          <a:xfrm>
            <a:off x="4655353" y="3322293"/>
            <a:ext cx="1439818" cy="307777"/>
          </a:xfrm>
          <a:prstGeom prst="rect">
            <a:avLst/>
          </a:prstGeom>
        </p:spPr>
        <p:txBody>
          <a:bodyPr wrap="none">
            <a:spAutoFit/>
          </a:bodyPr>
          <a:lstStyle/>
          <a:p>
            <a:r>
              <a:rPr lang="en-US" dirty="0">
                <a:solidFill>
                  <a:srgbClr val="255ED3"/>
                </a:solidFill>
                <a:latin typeface="Corbel" panose="020B0503020204020204" pitchFamily="34" charset="0"/>
              </a:rPr>
              <a:t>context  or prefix</a:t>
            </a:r>
          </a:p>
        </p:txBody>
      </p:sp>
      <p:sp>
        <p:nvSpPr>
          <p:cNvPr id="13" name="Rectangle 12">
            <a:extLst>
              <a:ext uri="{FF2B5EF4-FFF2-40B4-BE49-F238E27FC236}">
                <a16:creationId xmlns:a16="http://schemas.microsoft.com/office/drawing/2014/main" id="{FABC810B-E39D-E1F9-FF00-BE88B3E5799C}"/>
              </a:ext>
            </a:extLst>
          </p:cNvPr>
          <p:cNvSpPr/>
          <p:nvPr/>
        </p:nvSpPr>
        <p:spPr>
          <a:xfrm>
            <a:off x="2404174" y="3301273"/>
            <a:ext cx="930063" cy="307777"/>
          </a:xfrm>
          <a:prstGeom prst="rect">
            <a:avLst/>
          </a:prstGeom>
        </p:spPr>
        <p:txBody>
          <a:bodyPr wrap="none">
            <a:spAutoFit/>
          </a:bodyPr>
          <a:lstStyle/>
          <a:p>
            <a:r>
              <a:rPr lang="en-US" dirty="0">
                <a:solidFill>
                  <a:srgbClr val="255ED3"/>
                </a:solidFill>
                <a:latin typeface="Corbel" panose="020B0503020204020204" pitchFamily="34" charset="0"/>
              </a:rPr>
              <a:t>next word</a:t>
            </a:r>
          </a:p>
        </p:txBody>
      </p:sp>
    </p:spTree>
    <p:extLst>
      <p:ext uri="{BB962C8B-B14F-4D97-AF65-F5344CB8AC3E}">
        <p14:creationId xmlns:p14="http://schemas.microsoft.com/office/powerpoint/2010/main" val="120023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A92A-CCA8-F38E-29C5-EA8A4742A8E1}"/>
              </a:ext>
            </a:extLst>
          </p:cNvPr>
          <p:cNvSpPr>
            <a:spLocks noGrp="1"/>
          </p:cNvSpPr>
          <p:nvPr>
            <p:ph type="title"/>
          </p:nvPr>
        </p:nvSpPr>
        <p:spPr/>
        <p:txBody>
          <a:bodyPr>
            <a:normAutofit/>
          </a:bodyPr>
          <a:lstStyle/>
          <a:p>
            <a:r>
              <a:rPr lang="en-US" dirty="0"/>
              <a:t>LMs as a Marginal Distribution</a:t>
            </a:r>
          </a:p>
        </p:txBody>
      </p:sp>
      <p:sp>
        <p:nvSpPr>
          <p:cNvPr id="3" name="Content Placeholder 2">
            <a:extLst>
              <a:ext uri="{FF2B5EF4-FFF2-40B4-BE49-F238E27FC236}">
                <a16:creationId xmlns:a16="http://schemas.microsoft.com/office/drawing/2014/main" id="{989A4BDC-4675-601A-AF6F-255447C8D772}"/>
              </a:ext>
            </a:extLst>
          </p:cNvPr>
          <p:cNvSpPr>
            <a:spLocks noGrp="1"/>
          </p:cNvSpPr>
          <p:nvPr>
            <p:ph type="body" sz="quarter" idx="16"/>
          </p:nvPr>
        </p:nvSpPr>
        <p:spPr/>
        <p:txBody>
          <a:bodyPr>
            <a:normAutofit/>
          </a:bodyPr>
          <a:lstStyle/>
          <a:p>
            <a:r>
              <a:rPr lang="en-US" sz="2000" dirty="0"/>
              <a:t>Directly we train models on “marginals”: </a:t>
            </a:r>
          </a:p>
          <a:p>
            <a:endParaRPr lang="en-US" dirty="0"/>
          </a:p>
          <a:p>
            <a:endParaRPr lang="en-US" dirty="0"/>
          </a:p>
          <a:p>
            <a:endParaRPr lang="en-US" dirty="0"/>
          </a:p>
          <a:p>
            <a:endParaRPr lang="en-US" dirty="0"/>
          </a:p>
          <a:p>
            <a:endParaRPr lang="en-US" dirty="0"/>
          </a:p>
          <a:p>
            <a:endParaRPr lang="en-US" dirty="0"/>
          </a:p>
        </p:txBody>
      </p:sp>
      <p:sp>
        <p:nvSpPr>
          <p:cNvPr id="4" name="Left Brace 3">
            <a:extLst>
              <a:ext uri="{FF2B5EF4-FFF2-40B4-BE49-F238E27FC236}">
                <a16:creationId xmlns:a16="http://schemas.microsoft.com/office/drawing/2014/main" id="{1DE9007A-17D9-3CF0-0E35-0F6593BA904A}"/>
              </a:ext>
            </a:extLst>
          </p:cNvPr>
          <p:cNvSpPr/>
          <p:nvPr/>
        </p:nvSpPr>
        <p:spPr>
          <a:xfrm rot="16200000" flipH="1">
            <a:off x="7245296" y="967271"/>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C325365A-E8C7-57E7-0F4E-8F602FC8E205}"/>
              </a:ext>
            </a:extLst>
          </p:cNvPr>
          <p:cNvSpPr/>
          <p:nvPr/>
        </p:nvSpPr>
        <p:spPr>
          <a:xfrm rot="16200000" flipH="1">
            <a:off x="6068834" y="1562738"/>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80D7E74E-ABA6-7E06-D9EC-D9D051DC3927}"/>
              </a:ext>
            </a:extLst>
          </p:cNvPr>
          <p:cNvSpPr/>
          <p:nvPr/>
        </p:nvSpPr>
        <p:spPr>
          <a:xfrm>
            <a:off x="6926638" y="1422726"/>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C1257AED-D116-4D0C-26CD-A60B35EBA1FB}"/>
              </a:ext>
            </a:extLst>
          </p:cNvPr>
          <p:cNvSpPr/>
          <p:nvPr/>
        </p:nvSpPr>
        <p:spPr>
          <a:xfrm>
            <a:off x="5865503" y="1258268"/>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11602C3-2E8A-6E37-34CE-AFF6372368A6}"/>
                  </a:ext>
                </a:extLst>
              </p:cNvPr>
              <p:cNvSpPr txBox="1">
                <a:spLocks/>
              </p:cNvSpPr>
              <p:nvPr/>
            </p:nvSpPr>
            <p:spPr>
              <a:xfrm>
                <a:off x="5378823" y="1748345"/>
                <a:ext cx="3074083"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2800" dirty="0">
                    <a:solidFill>
                      <a:schemeClr val="tx1"/>
                    </a:solidFill>
                  </a:rPr>
                  <a:t>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8" name="Content Placeholder 2">
                <a:extLst>
                  <a:ext uri="{FF2B5EF4-FFF2-40B4-BE49-F238E27FC236}">
                    <a16:creationId xmlns:a16="http://schemas.microsoft.com/office/drawing/2014/main" id="{711602C3-2E8A-6E37-34CE-AFF6372368A6}"/>
                  </a:ext>
                </a:extLst>
              </p:cNvPr>
              <p:cNvSpPr txBox="1">
                <a:spLocks noRot="1" noChangeAspect="1" noMove="1" noResize="1" noEditPoints="1" noAdjustHandles="1" noChangeArrowheads="1" noChangeShapeType="1" noTextEdit="1"/>
              </p:cNvSpPr>
              <p:nvPr/>
            </p:nvSpPr>
            <p:spPr>
              <a:xfrm>
                <a:off x="5378823" y="1748345"/>
                <a:ext cx="3074083" cy="869387"/>
              </a:xfrm>
              <a:prstGeom prst="rect">
                <a:avLst/>
              </a:prstGeom>
              <a:blipFill>
                <a:blip r:embed="rId3"/>
                <a:stretch>
                  <a:fillRect r="-2469"/>
                </a:stretch>
              </a:blipFill>
              <a:ln>
                <a:noFill/>
              </a:ln>
            </p:spPr>
            <p:txBody>
              <a:bodyPr/>
              <a:lstStyle/>
              <a:p>
                <a:r>
                  <a:rPr lang="en-US">
                    <a:noFill/>
                  </a:rPr>
                  <a:t> </a:t>
                </a:r>
              </a:p>
            </p:txBody>
          </p:sp>
        </mc:Fallback>
      </mc:AlternateContent>
      <p:sp>
        <p:nvSpPr>
          <p:cNvPr id="21" name="Right Arrow 20">
            <a:extLst>
              <a:ext uri="{FF2B5EF4-FFF2-40B4-BE49-F238E27FC236}">
                <a16:creationId xmlns:a16="http://schemas.microsoft.com/office/drawing/2014/main" id="{FD371DFD-A534-EC8F-D806-88F8BCB4432B}"/>
              </a:ext>
            </a:extLst>
          </p:cNvPr>
          <p:cNvSpPr/>
          <p:nvPr/>
        </p:nvSpPr>
        <p:spPr>
          <a:xfrm>
            <a:off x="3813509" y="276487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2" name="Right Arrow 21">
            <a:extLst>
              <a:ext uri="{FF2B5EF4-FFF2-40B4-BE49-F238E27FC236}">
                <a16:creationId xmlns:a16="http://schemas.microsoft.com/office/drawing/2014/main" id="{C446213F-7792-73C4-C50B-8447F13E1A9F}"/>
              </a:ext>
            </a:extLst>
          </p:cNvPr>
          <p:cNvSpPr/>
          <p:nvPr/>
        </p:nvSpPr>
        <p:spPr>
          <a:xfrm>
            <a:off x="5863357" y="273017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3" name="TextBox 22">
            <a:extLst>
              <a:ext uri="{FF2B5EF4-FFF2-40B4-BE49-F238E27FC236}">
                <a16:creationId xmlns:a16="http://schemas.microsoft.com/office/drawing/2014/main" id="{6FC65F08-35B7-B424-81A1-42D2C2AA60B0}"/>
              </a:ext>
            </a:extLst>
          </p:cNvPr>
          <p:cNvSpPr txBox="1"/>
          <p:nvPr/>
        </p:nvSpPr>
        <p:spPr>
          <a:xfrm>
            <a:off x="718937" y="2874143"/>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28" name="Group 27">
            <a:extLst>
              <a:ext uri="{FF2B5EF4-FFF2-40B4-BE49-F238E27FC236}">
                <a16:creationId xmlns:a16="http://schemas.microsoft.com/office/drawing/2014/main" id="{6FE966C4-2BA7-A490-D4D4-AF1793EA14D8}"/>
              </a:ext>
            </a:extLst>
          </p:cNvPr>
          <p:cNvGrpSpPr/>
          <p:nvPr/>
        </p:nvGrpSpPr>
        <p:grpSpPr>
          <a:xfrm>
            <a:off x="6582378" y="2433339"/>
            <a:ext cx="1384431" cy="1016534"/>
            <a:chOff x="6053458" y="1801327"/>
            <a:chExt cx="1384431" cy="1016534"/>
          </a:xfrm>
        </p:grpSpPr>
        <p:pic>
          <p:nvPicPr>
            <p:cNvPr id="24" name="Picture 2" descr="Word frequency in titles of all articles with Frequency &gt;= 10 Figure 2... |  Download Scientific Diagram">
              <a:extLst>
                <a:ext uri="{FF2B5EF4-FFF2-40B4-BE49-F238E27FC236}">
                  <a16:creationId xmlns:a16="http://schemas.microsoft.com/office/drawing/2014/main" id="{EDC8C3EA-E860-05F6-9336-3084FEB96813}"/>
                </a:ext>
              </a:extLst>
            </p:cNvPr>
            <p:cNvPicPr>
              <a:picLocks noChangeAspect="1" noChangeArrowheads="1"/>
            </p:cNvPicPr>
            <p:nvPr/>
          </p:nvPicPr>
          <p:blipFill rotWithShape="1">
            <a:blip r:embed="rId4">
              <a:grayscl/>
              <a:extLst>
                <a:ext uri="{BEBA8EAE-BF5A-486C-A8C5-ECC9F3942E4B}">
                  <a14:imgProps xmlns:a14="http://schemas.microsoft.com/office/drawing/2010/main">
                    <a14:imgLayer r:embed="rId5">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68EBE3E-1F62-8BBD-398C-3FE66DD0C8B5}"/>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26" name="TextBox 25">
              <a:extLst>
                <a:ext uri="{FF2B5EF4-FFF2-40B4-BE49-F238E27FC236}">
                  <a16:creationId xmlns:a16="http://schemas.microsoft.com/office/drawing/2014/main" id="{8DAFCDB4-2808-BDFD-00C6-2F02B1CBAAB4}"/>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27" name="Rounded Rectangle 26">
            <a:extLst>
              <a:ext uri="{FF2B5EF4-FFF2-40B4-BE49-F238E27FC236}">
                <a16:creationId xmlns:a16="http://schemas.microsoft.com/office/drawing/2014/main" id="{7ED935AB-63E0-0C2A-ADF1-1B03E8343778}"/>
              </a:ext>
            </a:extLst>
          </p:cNvPr>
          <p:cNvSpPr/>
          <p:nvPr/>
        </p:nvSpPr>
        <p:spPr>
          <a:xfrm>
            <a:off x="4510753" y="2686758"/>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Language Model</a:t>
            </a:r>
          </a:p>
        </p:txBody>
      </p:sp>
      <p:sp>
        <p:nvSpPr>
          <p:cNvPr id="9" name="Rectangle 8">
            <a:extLst>
              <a:ext uri="{FF2B5EF4-FFF2-40B4-BE49-F238E27FC236}">
                <a16:creationId xmlns:a16="http://schemas.microsoft.com/office/drawing/2014/main" id="{60D37A0F-7282-9380-0B0D-BA443B076F34}"/>
              </a:ext>
            </a:extLst>
          </p:cNvPr>
          <p:cNvSpPr/>
          <p:nvPr/>
        </p:nvSpPr>
        <p:spPr>
          <a:xfrm rot="5400000">
            <a:off x="7072316" y="3339468"/>
            <a:ext cx="510076" cy="584775"/>
          </a:xfrm>
          <a:prstGeom prst="rect">
            <a:avLst/>
          </a:prstGeom>
        </p:spPr>
        <p:txBody>
          <a:bodyPr wrap="none">
            <a:spAutoFit/>
          </a:bodyPr>
          <a:lstStyle/>
          <a:p>
            <a:r>
              <a:rPr lang="en-US" sz="3200" dirty="0">
                <a:solidFill>
                  <a:schemeClr val="tx1">
                    <a:lumMod val="75000"/>
                    <a:lumOff val="25000"/>
                  </a:schemeClr>
                </a:solidFill>
                <a:latin typeface="Corbel" panose="020B0503020204020204" pitchFamily="34" charset="0"/>
              </a:rPr>
              <a:t>…</a:t>
            </a:r>
          </a:p>
        </p:txBody>
      </p:sp>
    </p:spTree>
    <p:extLst>
      <p:ext uri="{BB962C8B-B14F-4D97-AF65-F5344CB8AC3E}">
        <p14:creationId xmlns:p14="http://schemas.microsoft.com/office/powerpoint/2010/main" val="1595889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A92A-CCA8-F38E-29C5-EA8A4742A8E1}"/>
              </a:ext>
            </a:extLst>
          </p:cNvPr>
          <p:cNvSpPr>
            <a:spLocks noGrp="1"/>
          </p:cNvSpPr>
          <p:nvPr>
            <p:ph type="title"/>
          </p:nvPr>
        </p:nvSpPr>
        <p:spPr>
          <a:xfrm>
            <a:off x="533919" y="107119"/>
            <a:ext cx="8761156" cy="857542"/>
          </a:xfrm>
        </p:spPr>
        <p:txBody>
          <a:bodyPr>
            <a:normAutofit fontScale="90000"/>
          </a:bodyPr>
          <a:lstStyle/>
          <a:p>
            <a:r>
              <a:rPr lang="en-US" dirty="0"/>
              <a:t>LMs as Implicit Joint Distribution over Language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9A4BDC-4675-601A-AF6F-255447C8D772}"/>
                  </a:ext>
                </a:extLst>
              </p:cNvPr>
              <p:cNvSpPr>
                <a:spLocks noGrp="1"/>
              </p:cNvSpPr>
              <p:nvPr>
                <p:ph type="body" sz="quarter" idx="16"/>
              </p:nvPr>
            </p:nvSpPr>
            <p:spPr/>
            <p:txBody>
              <a:bodyPr>
                <a:normAutofit/>
              </a:bodyPr>
              <a:lstStyle/>
              <a:p>
                <a:r>
                  <a:rPr lang="en-US" sz="2000" dirty="0"/>
                  <a:t>While language modeling involves learning the marginals, we are implicitly learning the full/joint distribution of language. </a:t>
                </a:r>
                <a:br>
                  <a:rPr lang="en-US" sz="2000" dirty="0"/>
                </a:br>
                <a:endParaRPr lang="en-US" sz="2000" dirty="0"/>
              </a:p>
              <a:p>
                <a:pPr lvl="1"/>
                <a:r>
                  <a:rPr lang="en-US" sz="2000" dirty="0"/>
                  <a:t>Remember the chain rule: </a:t>
                </a:r>
                <a:endParaRPr lang="en-US" sz="2000" b="1" dirty="0">
                  <a:latin typeface="Corbel" panose="020B0503020204020204" pitchFamily="34" charset="0"/>
                </a:endParaRPr>
              </a:p>
              <a:p>
                <a:pPr marL="342900" lvl="1" indent="0">
                  <a:buNone/>
                </a:pPr>
                <a:r>
                  <a:rPr lang="en-US" sz="2000" b="1" dirty="0">
                    <a:latin typeface="Corbel" panose="020B0503020204020204" pitchFamily="34" charset="0"/>
                  </a:rPr>
                  <a:t>		P</a:t>
                </a:r>
                <a:r>
                  <a:rPr lang="en-US" sz="2000" dirty="0">
                    <a:latin typeface="Corbel" panose="020B0503020204020204" pitchFamily="34" charset="0"/>
                  </a:rPr>
                  <a:t>(</a:t>
                </a:r>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𝑋</m:t>
                        </m:r>
                      </m:e>
                      <m:sub>
                        <m:r>
                          <a:rPr lang="en-US" sz="2000">
                            <a:latin typeface="Cambria Math" panose="02040503050406030204" pitchFamily="18" charset="0"/>
                          </a:rPr>
                          <m:t>1</m:t>
                        </m:r>
                      </m:sub>
                    </m:sSub>
                    <m:r>
                      <a:rPr lang="en-US" sz="2000" smtClean="0">
                        <a:latin typeface="Cambria Math" panose="02040503050406030204" pitchFamily="18" charset="0"/>
                      </a:rPr>
                      <m:t>, …, </m:t>
                    </m:r>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𝑋</m:t>
                        </m:r>
                      </m:e>
                      <m:sub>
                        <m:r>
                          <a:rPr lang="en-US" sz="2000" smtClean="0">
                            <a:latin typeface="Cambria Math" panose="02040503050406030204" pitchFamily="18" charset="0"/>
                          </a:rPr>
                          <m:t>𝑡</m:t>
                        </m:r>
                      </m:sub>
                    </m:sSub>
                  </m:oMath>
                </a14:m>
                <a:r>
                  <a:rPr lang="en-US" sz="2000" dirty="0">
                    <a:latin typeface="Corbel" panose="020B0503020204020204" pitchFamily="34" charset="0"/>
                  </a:rPr>
                  <a:t>) = </a:t>
                </a:r>
                <a14:m>
                  <m:oMath xmlns:m="http://schemas.openxmlformats.org/officeDocument/2006/math">
                    <m:sSub>
                      <m:sSubPr>
                        <m:ctrlPr>
                          <a:rPr lang="en-US" sz="2000" i="1">
                            <a:latin typeface="Cambria Math" panose="02040503050406030204" pitchFamily="18" charset="0"/>
                          </a:rPr>
                        </m:ctrlPr>
                      </m:sSubPr>
                      <m:e>
                        <m:r>
                          <m:rPr>
                            <m:sty m:val="p"/>
                          </m:rPr>
                          <a:rPr lang="en-US" sz="2000" b="0" i="0" smtClean="0">
                            <a:latin typeface="Cambria Math" panose="02040503050406030204" pitchFamily="18" charset="0"/>
                          </a:rPr>
                          <m:t>P</m:t>
                        </m:r>
                        <m:r>
                          <a:rPr lang="en-US" sz="2000" b="0" i="0" smtClean="0">
                            <a:latin typeface="Cambria Math" panose="02040503050406030204" pitchFamily="18" charset="0"/>
                          </a:rPr>
                          <m:t>(</m:t>
                        </m:r>
                        <m:r>
                          <a:rPr lang="en-US" sz="200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𝑡</m:t>
                        </m:r>
                      </m:sup>
                      <m:e>
                        <m:r>
                          <m:rPr>
                            <m:sty m:val="p"/>
                          </m:rPr>
                          <a:rPr lang="en-US" sz="2000">
                            <a:latin typeface="Cambria Math" panose="02040503050406030204" pitchFamily="18" charset="0"/>
                          </a:rPr>
                          <m:t>P</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𝑋</m:t>
                            </m:r>
                          </m:e>
                          <m:sub>
                            <m:r>
                              <a:rPr lang="en-US" sz="2000" i="1">
                                <a:latin typeface="Cambria Math" panose="02040503050406030204" pitchFamily="18" charset="0"/>
                              </a:rPr>
                              <m:t>𝑖</m:t>
                            </m:r>
                          </m:sub>
                        </m:sSub>
                      </m:e>
                    </m:nary>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𝑋</m:t>
                        </m:r>
                      </m:e>
                      <m:sub>
                        <m:r>
                          <a:rPr lang="en-US" sz="2000" i="1">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𝑋</m:t>
                        </m:r>
                      </m:e>
                      <m:sub>
                        <m:r>
                          <a:rPr lang="en-US" sz="2000" b="0" i="1" smtClean="0">
                            <a:latin typeface="Cambria Math" panose="02040503050406030204" pitchFamily="18" charset="0"/>
                          </a:rPr>
                          <m:t>𝑖</m:t>
                        </m:r>
                      </m:sub>
                    </m:sSub>
                    <m:r>
                      <a:rPr lang="en-US" sz="2000" i="1">
                        <a:latin typeface="Cambria Math" panose="02040503050406030204" pitchFamily="18" charset="0"/>
                      </a:rPr>
                      <m:t>)</m:t>
                    </m:r>
                  </m:oMath>
                </a14:m>
                <a:endParaRPr lang="en-US" sz="2000" dirty="0"/>
              </a:p>
              <a:p>
                <a:endParaRPr lang="en-US" sz="2000" dirty="0"/>
              </a:p>
              <a:p>
                <a:r>
                  <a:rPr lang="en-US" sz="2000" dirty="0">
                    <a:solidFill>
                      <a:srgbClr val="C00000"/>
                    </a:solidFill>
                    <a:latin typeface="Corbel" panose="020B0503020204020204" pitchFamily="34" charset="0"/>
                  </a:rPr>
                  <a:t>Language Modeling </a:t>
                </a:r>
                <a:r>
                  <a:rPr lang="en-US" sz="2000" dirty="0">
                    <a:latin typeface="Corbel" panose="020B0503020204020204" pitchFamily="34" charset="0"/>
                  </a:rPr>
                  <a:t>≜ learning prob distribution over language sequence. </a:t>
                </a:r>
              </a:p>
              <a:p>
                <a:endParaRPr lang="en-US" sz="2000" dirty="0"/>
              </a:p>
            </p:txBody>
          </p:sp>
        </mc:Choice>
        <mc:Fallback xmlns="">
          <p:sp>
            <p:nvSpPr>
              <p:cNvPr id="3" name="Content Placeholder 2">
                <a:extLst>
                  <a:ext uri="{FF2B5EF4-FFF2-40B4-BE49-F238E27FC236}">
                    <a16:creationId xmlns:a16="http://schemas.microsoft.com/office/drawing/2014/main" id="{989A4BDC-4675-601A-AF6F-255447C8D772}"/>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785" t="-2469"/>
                </a:stretch>
              </a:blipFill>
            </p:spPr>
            <p:txBody>
              <a:bodyPr/>
              <a:lstStyle/>
              <a:p>
                <a:r>
                  <a:rPr lang="en-US">
                    <a:noFill/>
                  </a:rPr>
                  <a:t> </a:t>
                </a:r>
              </a:p>
            </p:txBody>
          </p:sp>
        </mc:Fallback>
      </mc:AlternateContent>
    </p:spTree>
    <p:extLst>
      <p:ext uri="{BB962C8B-B14F-4D97-AF65-F5344CB8AC3E}">
        <p14:creationId xmlns:p14="http://schemas.microsoft.com/office/powerpoint/2010/main" val="3222330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AD284-B2F8-D0BF-E0F0-3F666AB4D6F0}"/>
              </a:ext>
            </a:extLst>
          </p:cNvPr>
          <p:cNvSpPr>
            <a:spLocks noGrp="1"/>
          </p:cNvSpPr>
          <p:nvPr>
            <p:ph type="title"/>
          </p:nvPr>
        </p:nvSpPr>
        <p:spPr/>
        <p:txBody>
          <a:bodyPr>
            <a:normAutofit fontScale="90000"/>
          </a:bodyPr>
          <a:lstStyle/>
          <a:p>
            <a:r>
              <a:rPr lang="en-US" dirty="0"/>
              <a:t>The Language Modeling Problem, Formally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4C37FA-9087-1DDA-E91F-83B893700DB1}"/>
                  </a:ext>
                </a:extLst>
              </p:cNvPr>
              <p:cNvSpPr>
                <a:spLocks noGrp="1"/>
              </p:cNvSpPr>
              <p:nvPr>
                <p:ph type="body" sz="quarter" idx="16"/>
              </p:nvPr>
            </p:nvSpPr>
            <p:spPr>
              <a:xfrm>
                <a:off x="533919" y="1390650"/>
                <a:ext cx="8346340" cy="3077573"/>
              </a:xfrm>
            </p:spPr>
            <p:txBody>
              <a:bodyPr>
                <a:normAutofit/>
              </a:bodyPr>
              <a:lstStyle/>
              <a:p>
                <a:pPr>
                  <a:lnSpc>
                    <a:spcPct val="120000"/>
                  </a:lnSpc>
                </a:pPr>
                <a:r>
                  <a:rPr lang="en-US" dirty="0"/>
                  <a:t>Learning to assign a probability to every sequence: </a:t>
                </a:r>
              </a:p>
              <a:p>
                <a:pPr lvl="1">
                  <a:lnSpc>
                    <a:spcPct val="120000"/>
                  </a:lnSpc>
                </a:pPr>
                <a:r>
                  <a:rPr lang="en-US" b="1" dirty="0"/>
                  <a:t>Finite </a:t>
                </a:r>
                <a:r>
                  <a:rPr lang="en-US" dirty="0"/>
                  <a:t>vocabulary </a:t>
                </a:r>
                <a14:m>
                  <m:oMath xmlns:m="http://schemas.openxmlformats.org/officeDocument/2006/math">
                    <m:r>
                      <m:rPr>
                        <m:sty m:val="p"/>
                      </m:rPr>
                      <a:rPr lang="en-US">
                        <a:solidFill>
                          <a:srgbClr val="202122"/>
                        </a:solidFill>
                        <a:latin typeface="Cambria Math" panose="02040503050406030204" pitchFamily="18" charset="0"/>
                      </a:rPr>
                      <m:t>Σ</m:t>
                    </m:r>
                    <m:r>
                      <a:rPr lang="en-US">
                        <a:solidFill>
                          <a:srgbClr val="202122"/>
                        </a:solidFill>
                        <a:latin typeface="Cambria Math" panose="02040503050406030204" pitchFamily="18" charset="0"/>
                      </a:rPr>
                      <m:t>={</m:t>
                    </m:r>
                    <m:sSub>
                      <m:sSubPr>
                        <m:ctrlPr>
                          <a:rPr lang="en-US" i="1">
                            <a:solidFill>
                              <a:srgbClr val="202122"/>
                            </a:solidFill>
                            <a:latin typeface="Cambria Math" panose="02040503050406030204" pitchFamily="18" charset="0"/>
                          </a:rPr>
                        </m:ctrlPr>
                      </m:sSubPr>
                      <m:e>
                        <m:r>
                          <a:rPr lang="en-US" i="1">
                            <a:solidFill>
                              <a:srgbClr val="202122"/>
                            </a:solidFill>
                            <a:latin typeface="Cambria Math" panose="02040503050406030204" pitchFamily="18" charset="0"/>
                          </a:rPr>
                          <m:t>𝑥</m:t>
                        </m:r>
                      </m:e>
                      <m:sub>
                        <m:r>
                          <a:rPr lang="en-US" i="1">
                            <a:solidFill>
                              <a:srgbClr val="202122"/>
                            </a:solidFill>
                            <a:latin typeface="Cambria Math" panose="02040503050406030204" pitchFamily="18" charset="0"/>
                          </a:rPr>
                          <m:t>1</m:t>
                        </m:r>
                      </m:sub>
                    </m:sSub>
                    <m:r>
                      <a:rPr lang="en-US" i="1">
                        <a:solidFill>
                          <a:srgbClr val="202122"/>
                        </a:solidFill>
                        <a:latin typeface="Cambria Math" panose="02040503050406030204" pitchFamily="18" charset="0"/>
                      </a:rPr>
                      <m:t>, </m:t>
                    </m:r>
                    <m:sSub>
                      <m:sSubPr>
                        <m:ctrlPr>
                          <a:rPr lang="en-US" i="1">
                            <a:solidFill>
                              <a:srgbClr val="202122"/>
                            </a:solidFill>
                            <a:latin typeface="Cambria Math" panose="02040503050406030204" pitchFamily="18" charset="0"/>
                          </a:rPr>
                        </m:ctrlPr>
                      </m:sSubPr>
                      <m:e>
                        <m:r>
                          <a:rPr lang="en-US" i="1">
                            <a:solidFill>
                              <a:srgbClr val="202122"/>
                            </a:solidFill>
                            <a:latin typeface="Cambria Math" panose="02040503050406030204" pitchFamily="18" charset="0"/>
                          </a:rPr>
                          <m:t>𝑥</m:t>
                        </m:r>
                      </m:e>
                      <m:sub>
                        <m:r>
                          <a:rPr lang="en-US" i="1">
                            <a:solidFill>
                              <a:srgbClr val="202122"/>
                            </a:solidFill>
                            <a:latin typeface="Cambria Math" panose="02040503050406030204" pitchFamily="18" charset="0"/>
                          </a:rPr>
                          <m:t>2</m:t>
                        </m:r>
                      </m:sub>
                    </m:sSub>
                    <m:r>
                      <a:rPr lang="en-US">
                        <a:solidFill>
                          <a:srgbClr val="202122"/>
                        </a:solidFill>
                        <a:latin typeface="Cambria Math" panose="02040503050406030204" pitchFamily="18" charset="0"/>
                      </a:rPr>
                      <m:t>,  </m:t>
                    </m:r>
                    <m:sSub>
                      <m:sSubPr>
                        <m:ctrlPr>
                          <a:rPr lang="en-US" i="1">
                            <a:solidFill>
                              <a:srgbClr val="202122"/>
                            </a:solidFill>
                            <a:latin typeface="Cambria Math" panose="02040503050406030204" pitchFamily="18" charset="0"/>
                          </a:rPr>
                        </m:ctrlPr>
                      </m:sSubPr>
                      <m:e>
                        <m:r>
                          <a:rPr lang="en-US" i="1">
                            <a:solidFill>
                              <a:srgbClr val="202122"/>
                            </a:solidFill>
                            <a:latin typeface="Cambria Math" panose="02040503050406030204" pitchFamily="18" charset="0"/>
                          </a:rPr>
                          <m:t>𝑥</m:t>
                        </m:r>
                      </m:e>
                      <m:sub>
                        <m:r>
                          <a:rPr lang="en-US" i="1">
                            <a:solidFill>
                              <a:srgbClr val="202122"/>
                            </a:solidFill>
                            <a:latin typeface="Cambria Math" panose="02040503050406030204" pitchFamily="18" charset="0"/>
                          </a:rPr>
                          <m:t>3</m:t>
                        </m:r>
                      </m:sub>
                    </m:sSub>
                    <m:r>
                      <a:rPr lang="en-US">
                        <a:solidFill>
                          <a:srgbClr val="202122"/>
                        </a:solidFill>
                        <a:latin typeface="Cambria Math" panose="02040503050406030204" pitchFamily="18" charset="0"/>
                      </a:rPr>
                      <m:t>, …,</m:t>
                    </m:r>
                    <m:r>
                      <a:rPr lang="en-US" i="1">
                        <a:solidFill>
                          <a:srgbClr val="202122"/>
                        </a:solidFill>
                        <a:latin typeface="Cambria Math" panose="02040503050406030204" pitchFamily="18" charset="0"/>
                      </a:rPr>
                      <m:t> </m:t>
                    </m:r>
                    <m:sSub>
                      <m:sSubPr>
                        <m:ctrlPr>
                          <a:rPr lang="en-US" i="1">
                            <a:solidFill>
                              <a:srgbClr val="202122"/>
                            </a:solidFill>
                            <a:latin typeface="Cambria Math" panose="02040503050406030204" pitchFamily="18" charset="0"/>
                          </a:rPr>
                        </m:ctrlPr>
                      </m:sSubPr>
                      <m:e>
                        <m:r>
                          <a:rPr lang="en-US" i="1">
                            <a:solidFill>
                              <a:srgbClr val="202122"/>
                            </a:solidFill>
                            <a:latin typeface="Cambria Math" panose="02040503050406030204" pitchFamily="18" charset="0"/>
                          </a:rPr>
                          <m:t>𝑥</m:t>
                        </m:r>
                      </m:e>
                      <m:sub>
                        <m:r>
                          <a:rPr lang="en-US" i="1">
                            <a:solidFill>
                              <a:srgbClr val="202122"/>
                            </a:solidFill>
                            <a:latin typeface="Cambria Math" panose="02040503050406030204" pitchFamily="18" charset="0"/>
                          </a:rPr>
                          <m:t>𝑛</m:t>
                        </m:r>
                      </m:sub>
                    </m:sSub>
                    <m:r>
                      <a:rPr lang="en-US">
                        <a:solidFill>
                          <a:srgbClr val="202122"/>
                        </a:solidFill>
                        <a:latin typeface="Cambria Math" panose="02040503050406030204" pitchFamily="18" charset="0"/>
                      </a:rPr>
                      <m:t>}</m:t>
                    </m:r>
                  </m:oMath>
                </a14:m>
                <a:r>
                  <a:rPr lang="en-US" dirty="0">
                    <a:solidFill>
                      <a:srgbClr val="202122"/>
                    </a:solidFill>
                    <a:effectLst/>
                    <a:latin typeface="Corbel" panose="020B0503020204020204" pitchFamily="34" charset="0"/>
                  </a:rPr>
                  <a:t> </a:t>
                </a:r>
                <a:endParaRPr lang="en-US" dirty="0"/>
              </a:p>
              <a:p>
                <a:pPr lvl="1">
                  <a:lnSpc>
                    <a:spcPct val="120000"/>
                  </a:lnSpc>
                </a:pPr>
                <a:r>
                  <a:rPr lang="en-US" b="1" dirty="0"/>
                  <a:t>Infinite</a:t>
                </a:r>
                <a:r>
                  <a:rPr lang="en-US" dirty="0"/>
                  <a:t> set of sequences in this language </a:t>
                </a:r>
                <a14:m>
                  <m:oMath xmlns:m="http://schemas.openxmlformats.org/officeDocument/2006/math">
                    <m:sSup>
                      <m:sSupPr>
                        <m:ctrlPr>
                          <a:rPr lang="en-US" b="0" i="1" smtClean="0">
                            <a:solidFill>
                              <a:srgbClr val="202122"/>
                            </a:solidFill>
                            <a:effectLst/>
                            <a:latin typeface="Cambria Math" panose="02040503050406030204" pitchFamily="18" charset="0"/>
                          </a:rPr>
                        </m:ctrlPr>
                      </m:sSupPr>
                      <m:e>
                        <m:r>
                          <m:rPr>
                            <m:sty m:val="p"/>
                          </m:rPr>
                          <a:rPr lang="en-US" b="0" i="0" smtClean="0">
                            <a:solidFill>
                              <a:srgbClr val="202122"/>
                            </a:solidFill>
                            <a:effectLst/>
                            <a:latin typeface="Cambria Math" panose="02040503050406030204" pitchFamily="18" charset="0"/>
                          </a:rPr>
                          <m:t>Σ</m:t>
                        </m:r>
                      </m:e>
                      <m:sup>
                        <m:r>
                          <a:rPr lang="en-US" b="0" i="0" smtClean="0">
                            <a:solidFill>
                              <a:srgbClr val="202122"/>
                            </a:solidFill>
                            <a:effectLst/>
                            <a:latin typeface="Cambria Math" panose="02040503050406030204" pitchFamily="18" charset="0"/>
                          </a:rPr>
                          <m:t>∗</m:t>
                        </m:r>
                      </m:sup>
                    </m:sSup>
                    <m:r>
                      <a:rPr lang="en-US" b="0" i="0" smtClean="0">
                        <a:solidFill>
                          <a:srgbClr val="202122"/>
                        </a:solidFill>
                        <a:effectLst/>
                        <a:latin typeface="Cambria Math" panose="02040503050406030204" pitchFamily="18" charset="0"/>
                      </a:rPr>
                      <m:t>={</m:t>
                    </m:r>
                    <m:sSub>
                      <m:sSubPr>
                        <m:ctrlPr>
                          <a:rPr lang="en-US" b="0" i="1" smtClean="0">
                            <a:solidFill>
                              <a:srgbClr val="202122"/>
                            </a:solidFill>
                            <a:effectLst/>
                            <a:latin typeface="Cambria Math" panose="02040503050406030204" pitchFamily="18" charset="0"/>
                          </a:rPr>
                        </m:ctrlPr>
                      </m:sSubPr>
                      <m:e>
                        <m:r>
                          <a:rPr lang="en-US" b="0" i="1" smtClean="0">
                            <a:solidFill>
                              <a:srgbClr val="202122"/>
                            </a:solidFill>
                            <a:effectLst/>
                            <a:latin typeface="Cambria Math" panose="02040503050406030204" pitchFamily="18" charset="0"/>
                          </a:rPr>
                          <m:t>𝑥</m:t>
                        </m:r>
                      </m:e>
                      <m:sub>
                        <m:r>
                          <a:rPr lang="en-US" b="0" i="1" smtClean="0">
                            <a:solidFill>
                              <a:srgbClr val="202122"/>
                            </a:solidFill>
                            <a:effectLst/>
                            <a:latin typeface="Cambria Math" panose="02040503050406030204" pitchFamily="18" charset="0"/>
                          </a:rPr>
                          <m:t>1</m:t>
                        </m:r>
                      </m:sub>
                    </m:sSub>
                    <m:r>
                      <a:rPr lang="en-US" b="0" i="1" smtClean="0">
                        <a:solidFill>
                          <a:srgbClr val="202122"/>
                        </a:solidFill>
                        <a:effectLst/>
                        <a:latin typeface="Cambria Math" panose="02040503050406030204" pitchFamily="18" charset="0"/>
                      </a:rPr>
                      <m:t>, </m:t>
                    </m:r>
                    <m:sSub>
                      <m:sSubPr>
                        <m:ctrlPr>
                          <a:rPr lang="en-US" b="0" i="1" smtClean="0">
                            <a:solidFill>
                              <a:srgbClr val="202122"/>
                            </a:solidFill>
                            <a:effectLst/>
                            <a:latin typeface="Cambria Math" panose="02040503050406030204" pitchFamily="18" charset="0"/>
                          </a:rPr>
                        </m:ctrlPr>
                      </m:sSubPr>
                      <m:e>
                        <m:sSub>
                          <m:sSubPr>
                            <m:ctrlPr>
                              <a:rPr lang="en-US" i="1">
                                <a:solidFill>
                                  <a:srgbClr val="202122"/>
                                </a:solidFill>
                                <a:latin typeface="Cambria Math" panose="02040503050406030204" pitchFamily="18" charset="0"/>
                              </a:rPr>
                            </m:ctrlPr>
                          </m:sSubPr>
                          <m:e>
                            <m:r>
                              <a:rPr lang="en-US" i="1">
                                <a:solidFill>
                                  <a:srgbClr val="202122"/>
                                </a:solidFill>
                                <a:latin typeface="Cambria Math" panose="02040503050406030204" pitchFamily="18" charset="0"/>
                              </a:rPr>
                              <m:t>𝑥</m:t>
                            </m:r>
                          </m:e>
                          <m:sub>
                            <m:r>
                              <a:rPr lang="en-US" i="1">
                                <a:solidFill>
                                  <a:srgbClr val="202122"/>
                                </a:solidFill>
                                <a:latin typeface="Cambria Math" panose="02040503050406030204" pitchFamily="18" charset="0"/>
                              </a:rPr>
                              <m:t>1</m:t>
                            </m:r>
                          </m:sub>
                        </m:sSub>
                        <m:r>
                          <a:rPr lang="en-US" b="0" i="1" smtClean="0">
                            <a:solidFill>
                              <a:srgbClr val="202122"/>
                            </a:solidFill>
                            <a:effectLst/>
                            <a:latin typeface="Cambria Math" panose="02040503050406030204" pitchFamily="18" charset="0"/>
                          </a:rPr>
                          <m:t>𝑥</m:t>
                        </m:r>
                      </m:e>
                      <m:sub>
                        <m:r>
                          <a:rPr lang="en-US" b="0" i="1" smtClean="0">
                            <a:solidFill>
                              <a:srgbClr val="202122"/>
                            </a:solidFill>
                            <a:effectLst/>
                            <a:latin typeface="Cambria Math" panose="02040503050406030204" pitchFamily="18" charset="0"/>
                          </a:rPr>
                          <m:t>2</m:t>
                        </m:r>
                      </m:sub>
                    </m:sSub>
                    <m:r>
                      <a:rPr lang="en-US" b="0" i="0" smtClean="0">
                        <a:solidFill>
                          <a:srgbClr val="202122"/>
                        </a:solidFill>
                        <a:effectLst/>
                        <a:latin typeface="Cambria Math" panose="02040503050406030204" pitchFamily="18" charset="0"/>
                      </a:rPr>
                      <m:t>, </m:t>
                    </m:r>
                    <m:sSub>
                      <m:sSubPr>
                        <m:ctrlPr>
                          <a:rPr lang="en-US" b="0" i="1" smtClean="0">
                            <a:solidFill>
                              <a:srgbClr val="202122"/>
                            </a:solidFill>
                            <a:effectLst/>
                            <a:latin typeface="Cambria Math" panose="02040503050406030204" pitchFamily="18" charset="0"/>
                          </a:rPr>
                        </m:ctrlPr>
                      </m:sSubPr>
                      <m:e>
                        <m:sSub>
                          <m:sSubPr>
                            <m:ctrlPr>
                              <a:rPr lang="en-US" b="0" i="1" smtClean="0">
                                <a:solidFill>
                                  <a:srgbClr val="202122"/>
                                </a:solidFill>
                                <a:effectLst/>
                                <a:latin typeface="Cambria Math" panose="02040503050406030204" pitchFamily="18" charset="0"/>
                              </a:rPr>
                            </m:ctrlPr>
                          </m:sSubPr>
                          <m:e>
                            <m:r>
                              <a:rPr lang="en-US" b="0" i="1" smtClean="0">
                                <a:solidFill>
                                  <a:srgbClr val="202122"/>
                                </a:solidFill>
                                <a:effectLst/>
                                <a:latin typeface="Cambria Math" panose="02040503050406030204" pitchFamily="18" charset="0"/>
                              </a:rPr>
                              <m:t>𝑥</m:t>
                            </m:r>
                          </m:e>
                          <m:sub>
                            <m:r>
                              <a:rPr lang="en-US" b="0" i="1" smtClean="0">
                                <a:solidFill>
                                  <a:srgbClr val="202122"/>
                                </a:solidFill>
                                <a:effectLst/>
                                <a:latin typeface="Cambria Math" panose="02040503050406030204" pitchFamily="18" charset="0"/>
                              </a:rPr>
                              <m:t>2</m:t>
                            </m:r>
                          </m:sub>
                        </m:sSub>
                        <m:r>
                          <a:rPr lang="en-US" b="0" i="1" smtClean="0">
                            <a:solidFill>
                              <a:srgbClr val="202122"/>
                            </a:solidFill>
                            <a:effectLst/>
                            <a:latin typeface="Cambria Math" panose="02040503050406030204" pitchFamily="18" charset="0"/>
                          </a:rPr>
                          <m:t>𝑥</m:t>
                        </m:r>
                      </m:e>
                      <m:sub>
                        <m:r>
                          <a:rPr lang="en-US" b="0" i="1" smtClean="0">
                            <a:solidFill>
                              <a:srgbClr val="202122"/>
                            </a:solidFill>
                            <a:effectLst/>
                            <a:latin typeface="Cambria Math" panose="02040503050406030204" pitchFamily="18" charset="0"/>
                          </a:rPr>
                          <m:t>3</m:t>
                        </m:r>
                      </m:sub>
                    </m:sSub>
                    <m:r>
                      <a:rPr lang="en-US" b="0" i="1" smtClean="0">
                        <a:solidFill>
                          <a:srgbClr val="202122"/>
                        </a:solidFill>
                        <a:effectLst/>
                        <a:latin typeface="Cambria Math" panose="02040503050406030204" pitchFamily="18" charset="0"/>
                      </a:rPr>
                      <m:t>,</m:t>
                    </m:r>
                    <m:sSub>
                      <m:sSubPr>
                        <m:ctrlPr>
                          <a:rPr lang="en-US" i="1">
                            <a:solidFill>
                              <a:srgbClr val="202122"/>
                            </a:solidFill>
                            <a:latin typeface="Cambria Math" panose="02040503050406030204" pitchFamily="18" charset="0"/>
                          </a:rPr>
                        </m:ctrlPr>
                      </m:sSubPr>
                      <m:e>
                        <m:sSub>
                          <m:sSubPr>
                            <m:ctrlPr>
                              <a:rPr lang="en-US" i="1">
                                <a:solidFill>
                                  <a:srgbClr val="202122"/>
                                </a:solidFill>
                                <a:latin typeface="Cambria Math" panose="02040503050406030204" pitchFamily="18" charset="0"/>
                              </a:rPr>
                            </m:ctrlPr>
                          </m:sSubPr>
                          <m:e>
                            <m:r>
                              <a:rPr lang="en-US" i="1">
                                <a:solidFill>
                                  <a:srgbClr val="202122"/>
                                </a:solidFill>
                                <a:latin typeface="Cambria Math" panose="02040503050406030204" pitchFamily="18" charset="0"/>
                              </a:rPr>
                              <m:t>𝑥</m:t>
                            </m:r>
                          </m:e>
                          <m:sub>
                            <m:r>
                              <a:rPr lang="en-US" i="1">
                                <a:solidFill>
                                  <a:srgbClr val="202122"/>
                                </a:solidFill>
                                <a:latin typeface="Cambria Math" panose="02040503050406030204" pitchFamily="18" charset="0"/>
                              </a:rPr>
                              <m:t>2</m:t>
                            </m:r>
                          </m:sub>
                        </m:sSub>
                        <m:sSub>
                          <m:sSubPr>
                            <m:ctrlPr>
                              <a:rPr lang="en-US" b="0" i="1" smtClean="0">
                                <a:solidFill>
                                  <a:srgbClr val="202122"/>
                                </a:solidFill>
                                <a:latin typeface="Cambria Math" panose="02040503050406030204" pitchFamily="18" charset="0"/>
                              </a:rPr>
                            </m:ctrlPr>
                          </m:sSubPr>
                          <m:e>
                            <m:r>
                              <a:rPr lang="en-US" b="0" i="1" smtClean="0">
                                <a:solidFill>
                                  <a:srgbClr val="202122"/>
                                </a:solidFill>
                                <a:latin typeface="Cambria Math" panose="02040503050406030204" pitchFamily="18" charset="0"/>
                              </a:rPr>
                              <m:t>𝑥</m:t>
                            </m:r>
                          </m:e>
                          <m:sub>
                            <m:r>
                              <a:rPr lang="en-US" b="0" i="1" smtClean="0">
                                <a:solidFill>
                                  <a:srgbClr val="202122"/>
                                </a:solidFill>
                                <a:latin typeface="Cambria Math" panose="02040503050406030204" pitchFamily="18" charset="0"/>
                              </a:rPr>
                              <m:t>1</m:t>
                            </m:r>
                          </m:sub>
                        </m:sSub>
                        <m:r>
                          <a:rPr lang="en-US" i="1">
                            <a:solidFill>
                              <a:srgbClr val="202122"/>
                            </a:solidFill>
                            <a:latin typeface="Cambria Math" panose="02040503050406030204" pitchFamily="18" charset="0"/>
                          </a:rPr>
                          <m:t>𝑥</m:t>
                        </m:r>
                      </m:e>
                      <m:sub>
                        <m:r>
                          <a:rPr lang="en-US" i="1">
                            <a:solidFill>
                              <a:srgbClr val="202122"/>
                            </a:solidFill>
                            <a:latin typeface="Cambria Math" panose="02040503050406030204" pitchFamily="18" charset="0"/>
                          </a:rPr>
                          <m:t>3</m:t>
                        </m:r>
                      </m:sub>
                    </m:sSub>
                    <m:r>
                      <a:rPr lang="en-US" b="0" i="1" smtClean="0">
                        <a:solidFill>
                          <a:srgbClr val="202122"/>
                        </a:solidFill>
                        <a:latin typeface="Cambria Math" panose="02040503050406030204" pitchFamily="18" charset="0"/>
                      </a:rPr>
                      <m:t>,</m:t>
                    </m:r>
                    <m:sSub>
                      <m:sSubPr>
                        <m:ctrlPr>
                          <a:rPr lang="en-US" i="1">
                            <a:solidFill>
                              <a:srgbClr val="202122"/>
                            </a:solidFill>
                            <a:latin typeface="Cambria Math" panose="02040503050406030204" pitchFamily="18" charset="0"/>
                          </a:rPr>
                        </m:ctrlPr>
                      </m:sSubPr>
                      <m:e>
                        <m:sSub>
                          <m:sSubPr>
                            <m:ctrlPr>
                              <a:rPr lang="en-US" i="1" smtClean="0">
                                <a:solidFill>
                                  <a:srgbClr val="202122"/>
                                </a:solidFill>
                                <a:latin typeface="Cambria Math" panose="02040503050406030204" pitchFamily="18" charset="0"/>
                              </a:rPr>
                            </m:ctrlPr>
                          </m:sSubPr>
                          <m:e>
                            <m:sSub>
                              <m:sSubPr>
                                <m:ctrlPr>
                                  <a:rPr lang="en-US" b="0" i="1" smtClean="0">
                                    <a:solidFill>
                                      <a:srgbClr val="202122"/>
                                    </a:solidFill>
                                    <a:latin typeface="Cambria Math" panose="02040503050406030204" pitchFamily="18" charset="0"/>
                                  </a:rPr>
                                </m:ctrlPr>
                              </m:sSubPr>
                              <m:e>
                                <m:r>
                                  <a:rPr lang="en-US" b="0" i="1" smtClean="0">
                                    <a:solidFill>
                                      <a:srgbClr val="202122"/>
                                    </a:solidFill>
                                    <a:latin typeface="Cambria Math" panose="02040503050406030204" pitchFamily="18" charset="0"/>
                                  </a:rPr>
                                  <m:t>𝑥</m:t>
                                </m:r>
                              </m:e>
                              <m:sub>
                                <m:r>
                                  <a:rPr lang="en-US" b="0" i="1" smtClean="0">
                                    <a:solidFill>
                                      <a:srgbClr val="202122"/>
                                    </a:solidFill>
                                    <a:latin typeface="Cambria Math" panose="02040503050406030204" pitchFamily="18" charset="0"/>
                                  </a:rPr>
                                  <m:t>4</m:t>
                                </m:r>
                              </m:sub>
                            </m:sSub>
                            <m:r>
                              <a:rPr lang="en-US" i="1">
                                <a:solidFill>
                                  <a:srgbClr val="202122"/>
                                </a:solidFill>
                                <a:latin typeface="Cambria Math" panose="02040503050406030204" pitchFamily="18" charset="0"/>
                              </a:rPr>
                              <m:t>𝑥</m:t>
                            </m:r>
                          </m:e>
                          <m:sub>
                            <m:r>
                              <a:rPr lang="en-US" b="0" i="1" smtClean="0">
                                <a:solidFill>
                                  <a:srgbClr val="202122"/>
                                </a:solidFill>
                                <a:latin typeface="Cambria Math" panose="02040503050406030204" pitchFamily="18" charset="0"/>
                              </a:rPr>
                              <m:t>3</m:t>
                            </m:r>
                          </m:sub>
                        </m:sSub>
                        <m:sSub>
                          <m:sSubPr>
                            <m:ctrlPr>
                              <a:rPr lang="en-US" i="1">
                                <a:solidFill>
                                  <a:srgbClr val="202122"/>
                                </a:solidFill>
                                <a:latin typeface="Cambria Math" panose="02040503050406030204" pitchFamily="18" charset="0"/>
                              </a:rPr>
                            </m:ctrlPr>
                          </m:sSubPr>
                          <m:e>
                            <m:r>
                              <a:rPr lang="en-US" i="1">
                                <a:solidFill>
                                  <a:srgbClr val="202122"/>
                                </a:solidFill>
                                <a:latin typeface="Cambria Math" panose="02040503050406030204" pitchFamily="18" charset="0"/>
                              </a:rPr>
                              <m:t>𝑥</m:t>
                            </m:r>
                          </m:e>
                          <m:sub>
                            <m:r>
                              <a:rPr lang="en-US" i="1">
                                <a:solidFill>
                                  <a:srgbClr val="202122"/>
                                </a:solidFill>
                                <a:latin typeface="Cambria Math" panose="02040503050406030204" pitchFamily="18" charset="0"/>
                              </a:rPr>
                              <m:t>1</m:t>
                            </m:r>
                          </m:sub>
                        </m:sSub>
                        <m:r>
                          <a:rPr lang="en-US" i="1">
                            <a:solidFill>
                              <a:srgbClr val="202122"/>
                            </a:solidFill>
                            <a:latin typeface="Cambria Math" panose="02040503050406030204" pitchFamily="18" charset="0"/>
                          </a:rPr>
                          <m:t>𝑥</m:t>
                        </m:r>
                      </m:e>
                      <m:sub>
                        <m:r>
                          <a:rPr lang="en-US" b="0" i="1" smtClean="0">
                            <a:solidFill>
                              <a:srgbClr val="202122"/>
                            </a:solidFill>
                            <a:latin typeface="Cambria Math" panose="02040503050406030204" pitchFamily="18" charset="0"/>
                          </a:rPr>
                          <m:t>2</m:t>
                        </m:r>
                      </m:sub>
                    </m:sSub>
                    <m:r>
                      <a:rPr lang="en-US" i="1">
                        <a:solidFill>
                          <a:srgbClr val="202122"/>
                        </a:solidFill>
                        <a:latin typeface="Cambria Math" panose="02040503050406030204" pitchFamily="18" charset="0"/>
                      </a:rPr>
                      <m:t>,</m:t>
                    </m:r>
                    <m:r>
                      <a:rPr lang="en-US" b="0" i="0" smtClean="0">
                        <a:solidFill>
                          <a:srgbClr val="202122"/>
                        </a:solidFill>
                        <a:effectLst/>
                        <a:latin typeface="Cambria Math" panose="02040503050406030204" pitchFamily="18" charset="0"/>
                      </a:rPr>
                      <m:t>…}</m:t>
                    </m:r>
                  </m:oMath>
                </a14:m>
                <a:endParaRPr lang="en-US" dirty="0"/>
              </a:p>
              <a:p>
                <a:pPr marL="0" indent="0">
                  <a:lnSpc>
                    <a:spcPct val="120000"/>
                  </a:lnSpc>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𝑒</m:t>
                          </m:r>
                          <m:r>
                            <a:rPr lang="en-US" b="0" i="1" smtClean="0">
                              <a:latin typeface="Cambria Math" panose="02040503050406030204" pitchFamily="18" charset="0"/>
                            </a:rPr>
                            <m:t>∈</m:t>
                          </m:r>
                          <m:sSup>
                            <m:sSupPr>
                              <m:ctrlPr>
                                <a:rPr lang="en-US" i="1">
                                  <a:solidFill>
                                    <a:srgbClr val="202122"/>
                                  </a:solidFill>
                                  <a:latin typeface="Cambria Math" panose="02040503050406030204" pitchFamily="18" charset="0"/>
                                </a:rPr>
                              </m:ctrlPr>
                            </m:sSupPr>
                            <m:e>
                              <m:r>
                                <m:rPr>
                                  <m:sty m:val="p"/>
                                </m:rPr>
                                <a:rPr lang="en-US">
                                  <a:solidFill>
                                    <a:srgbClr val="202122"/>
                                  </a:solidFill>
                                  <a:latin typeface="Cambria Math" panose="02040503050406030204" pitchFamily="18" charset="0"/>
                                </a:rPr>
                                <m:t>Σ</m:t>
                              </m:r>
                            </m:e>
                            <m:sup>
                              <m:r>
                                <a:rPr lang="en-US">
                                  <a:solidFill>
                                    <a:srgbClr val="202122"/>
                                  </a:solidFill>
                                  <a:latin typeface="Cambria Math" panose="02040503050406030204" pitchFamily="18" charset="0"/>
                                </a:rPr>
                                <m:t>∗</m:t>
                              </m:r>
                            </m:sup>
                          </m:sSup>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m:rPr>
                                  <m:sty m:val="p"/>
                                </m:rPr>
                                <a:rPr lang="en-US" b="0" i="0" smtClean="0">
                                  <a:latin typeface="Cambria Math" panose="02040503050406030204" pitchFamily="18" charset="0"/>
                                </a:rPr>
                                <m:t>LM</m:t>
                              </m:r>
                            </m:sub>
                          </m:sSub>
                          <m:d>
                            <m:dPr>
                              <m:ctrlPr>
                                <a:rPr lang="en-US" i="1">
                                  <a:latin typeface="Cambria Math" panose="02040503050406030204" pitchFamily="18" charset="0"/>
                                </a:rPr>
                              </m:ctrlPr>
                            </m:dPr>
                            <m:e>
                              <m:r>
                                <a:rPr lang="en-US" i="1">
                                  <a:latin typeface="Cambria Math" panose="02040503050406030204" pitchFamily="18" charset="0"/>
                                </a:rPr>
                                <m:t>𝑒</m:t>
                              </m:r>
                            </m:e>
                          </m:d>
                        </m:e>
                      </m:nary>
                      <m:r>
                        <a:rPr lang="en-US" b="0" i="1" smtClean="0">
                          <a:latin typeface="Cambria Math" panose="02040503050406030204" pitchFamily="18" charset="0"/>
                        </a:rPr>
                        <m:t>=1,  </m:t>
                      </m:r>
                    </m:oMath>
                  </m:oMathPara>
                </a14:m>
                <a:endParaRPr lang="en-US" b="0" i="1" dirty="0">
                  <a:latin typeface="Cambria Math" panose="020405030504060302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m:rPr>
                              <m:sty m:val="p"/>
                            </m:rPr>
                            <a:rPr lang="en-US">
                              <a:latin typeface="Cambria Math" panose="02040503050406030204" pitchFamily="18" charset="0"/>
                            </a:rPr>
                            <m:t>LM</m:t>
                          </m:r>
                        </m:sub>
                      </m:sSub>
                      <m:d>
                        <m:dPr>
                          <m:ctrlPr>
                            <a:rPr lang="en-US" i="1">
                              <a:latin typeface="Cambria Math" panose="02040503050406030204" pitchFamily="18" charset="0"/>
                            </a:rPr>
                          </m:ctrlPr>
                        </m:dPr>
                        <m:e>
                          <m:r>
                            <a:rPr lang="en-US" i="1">
                              <a:latin typeface="Cambria Math" panose="02040503050406030204" pitchFamily="18" charset="0"/>
                            </a:rPr>
                            <m:t>𝑒</m:t>
                          </m:r>
                        </m:e>
                      </m:d>
                      <m:r>
                        <a:rPr lang="en-US" b="0" i="1" smtClean="0">
                          <a:latin typeface="Cambria Math" panose="02040503050406030204" pitchFamily="18" charset="0"/>
                        </a:rPr>
                        <m:t>≥0, ∀</m:t>
                      </m:r>
                      <m:r>
                        <a:rPr lang="en-US" b="0" i="1" smtClean="0">
                          <a:latin typeface="Cambria Math" panose="02040503050406030204" pitchFamily="18" charset="0"/>
                        </a:rPr>
                        <m:t>𝑒</m:t>
                      </m:r>
                      <m:r>
                        <a:rPr lang="en-US" b="0" i="1" smtClean="0">
                          <a:latin typeface="Cambria Math" panose="02040503050406030204" pitchFamily="18" charset="0"/>
                        </a:rPr>
                        <m:t>∈</m:t>
                      </m:r>
                      <m:sSup>
                        <m:sSupPr>
                          <m:ctrlPr>
                            <a:rPr lang="en-US" i="1">
                              <a:solidFill>
                                <a:srgbClr val="202122"/>
                              </a:solidFill>
                              <a:latin typeface="Cambria Math" panose="02040503050406030204" pitchFamily="18" charset="0"/>
                            </a:rPr>
                          </m:ctrlPr>
                        </m:sSupPr>
                        <m:e>
                          <m:r>
                            <m:rPr>
                              <m:sty m:val="p"/>
                            </m:rPr>
                            <a:rPr lang="en-US">
                              <a:solidFill>
                                <a:srgbClr val="202122"/>
                              </a:solidFill>
                              <a:latin typeface="Cambria Math" panose="02040503050406030204" pitchFamily="18" charset="0"/>
                            </a:rPr>
                            <m:t>Σ</m:t>
                          </m:r>
                        </m:e>
                        <m:sup>
                          <m:r>
                            <a:rPr lang="en-US">
                              <a:solidFill>
                                <a:srgbClr val="202122"/>
                              </a:solidFill>
                              <a:latin typeface="Cambria Math" panose="02040503050406030204" pitchFamily="18" charset="0"/>
                            </a:rPr>
                            <m:t>∗</m:t>
                          </m:r>
                        </m:sup>
                      </m:sSup>
                    </m:oMath>
                  </m:oMathPara>
                </a14:m>
                <a:endParaRPr lang="en-US" dirty="0"/>
              </a:p>
              <a:p>
                <a:pPr>
                  <a:lnSpc>
                    <a:spcPct val="120000"/>
                  </a:lnSpc>
                </a:pPr>
                <a:r>
                  <a:rPr lang="en-US" dirty="0"/>
                  <a:t>Note, this statement does not specify the vocabulary (the atomic unit). </a:t>
                </a:r>
              </a:p>
              <a:p>
                <a:pPr lvl="1">
                  <a:lnSpc>
                    <a:spcPct val="120000"/>
                  </a:lnSpc>
                </a:pPr>
                <a:r>
                  <a:rPr lang="en-US" dirty="0"/>
                  <a:t>Example units: words, characters, bytes, etc. </a:t>
                </a:r>
              </a:p>
            </p:txBody>
          </p:sp>
        </mc:Choice>
        <mc:Fallback xmlns="">
          <p:sp>
            <p:nvSpPr>
              <p:cNvPr id="3" name="Content Placeholder 2">
                <a:extLst>
                  <a:ext uri="{FF2B5EF4-FFF2-40B4-BE49-F238E27FC236}">
                    <a16:creationId xmlns:a16="http://schemas.microsoft.com/office/drawing/2014/main" id="{314C37FA-9087-1DDA-E91F-83B893700DB1}"/>
                  </a:ext>
                </a:extLst>
              </p:cNvPr>
              <p:cNvSpPr>
                <a:spLocks noGrp="1" noRot="1" noChangeAspect="1" noMove="1" noResize="1" noEditPoints="1" noAdjustHandles="1" noChangeArrowheads="1" noChangeShapeType="1" noTextEdit="1"/>
              </p:cNvSpPr>
              <p:nvPr>
                <p:ph type="body" sz="quarter" idx="16"/>
              </p:nvPr>
            </p:nvSpPr>
            <p:spPr>
              <a:xfrm>
                <a:off x="533919" y="1390650"/>
                <a:ext cx="8346340" cy="3077573"/>
              </a:xfrm>
              <a:blipFill>
                <a:blip r:embed="rId3"/>
                <a:stretch>
                  <a:fillRect l="-456" t="-412" b="-205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1DFC7E4-9372-A917-1206-7B7167350B40}"/>
              </a:ext>
            </a:extLst>
          </p:cNvPr>
          <p:cNvSpPr txBox="1"/>
          <p:nvPr/>
        </p:nvSpPr>
        <p:spPr>
          <a:xfrm>
            <a:off x="5731933" y="2626075"/>
            <a:ext cx="3328940" cy="858107"/>
          </a:xfrm>
          <a:prstGeom prst="wedgeRoundRectCallout">
            <a:avLst>
              <a:gd name="adj1" fmla="val -57073"/>
              <a:gd name="adj2" fmla="val -12699"/>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45720" tIns="18288" rIns="45720" bIns="18288">
            <a:spAutoFit/>
          </a:bodyPr>
          <a:lstStyle/>
          <a:p>
            <a:pPr algn="ctr"/>
            <a:r>
              <a:rPr lang="en-US" sz="1600" dirty="0">
                <a:latin typeface="Corbel" panose="020B0503020204020204" pitchFamily="34" charset="0"/>
              </a:rPr>
              <a:t>Note that this is a (joint) distribution over sequences; different from (but related to) the conditional. </a:t>
            </a:r>
          </a:p>
        </p:txBody>
      </p:sp>
    </p:spTree>
    <p:extLst>
      <p:ext uri="{BB962C8B-B14F-4D97-AF65-F5344CB8AC3E}">
        <p14:creationId xmlns:p14="http://schemas.microsoft.com/office/powerpoint/2010/main" val="344886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3591C-8316-5A44-E62C-EC9AA3EEB53F}"/>
              </a:ext>
            </a:extLst>
          </p:cNvPr>
          <p:cNvSpPr>
            <a:spLocks noGrp="1"/>
          </p:cNvSpPr>
          <p:nvPr>
            <p:ph type="body" sz="quarter" idx="10"/>
          </p:nvPr>
        </p:nvSpPr>
        <p:spPr/>
        <p:txBody>
          <a:bodyPr>
            <a:normAutofit/>
          </a:bodyPr>
          <a:lstStyle/>
          <a:p>
            <a:r>
              <a:rPr lang="en-US" sz="2400" dirty="0"/>
              <a:t>Suppose we have a language model now. </a:t>
            </a:r>
            <a:br>
              <a:rPr lang="en-US" sz="2400" dirty="0"/>
            </a:br>
            <a:r>
              <a:rPr lang="en-US" sz="2400" dirty="0"/>
              <a:t>What can we do with it? (how is it useful?)</a:t>
            </a:r>
          </a:p>
        </p:txBody>
      </p:sp>
    </p:spTree>
    <p:extLst>
      <p:ext uri="{BB962C8B-B14F-4D97-AF65-F5344CB8AC3E}">
        <p14:creationId xmlns:p14="http://schemas.microsoft.com/office/powerpoint/2010/main" val="2338367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C8042C-E183-BE11-2A85-EA6CDF9D2B29}"/>
              </a:ext>
            </a:extLst>
          </p:cNvPr>
          <p:cNvSpPr>
            <a:spLocks noGrp="1"/>
          </p:cNvSpPr>
          <p:nvPr>
            <p:ph type="title"/>
          </p:nvPr>
        </p:nvSpPr>
        <p:spPr/>
        <p:txBody>
          <a:bodyPr>
            <a:normAutofit/>
          </a:bodyPr>
          <a:lstStyle/>
          <a:p>
            <a:r>
              <a:rPr lang="en-US" b="1" dirty="0">
                <a:solidFill>
                  <a:srgbClr val="0070C0"/>
                </a:solidFill>
              </a:rPr>
              <a:t>Recap: </a:t>
            </a:r>
            <a:r>
              <a:rPr lang="en-US" b="1" dirty="0">
                <a:solidFill>
                  <a:srgbClr val="002060"/>
                </a:solidFill>
              </a:rPr>
              <a:t>Self-Supervised </a:t>
            </a:r>
            <a:r>
              <a:rPr lang="en-US" dirty="0">
                <a:solidFill>
                  <a:srgbClr val="002060"/>
                </a:solidFill>
              </a:rPr>
              <a:t>Models</a:t>
            </a:r>
          </a:p>
        </p:txBody>
      </p:sp>
      <p:sp>
        <p:nvSpPr>
          <p:cNvPr id="4" name="Content Placeholder 3">
            <a:extLst>
              <a:ext uri="{FF2B5EF4-FFF2-40B4-BE49-F238E27FC236}">
                <a16:creationId xmlns:a16="http://schemas.microsoft.com/office/drawing/2014/main" id="{D4126508-163C-DB75-22EA-5D750FE11686}"/>
              </a:ext>
            </a:extLst>
          </p:cNvPr>
          <p:cNvSpPr>
            <a:spLocks noGrp="1"/>
          </p:cNvSpPr>
          <p:nvPr>
            <p:ph type="body" sz="quarter" idx="16"/>
          </p:nvPr>
        </p:nvSpPr>
        <p:spPr/>
        <p:txBody>
          <a:bodyPr>
            <a:normAutofit/>
          </a:bodyPr>
          <a:lstStyle/>
          <a:p>
            <a:r>
              <a:rPr lang="en-US" sz="2400" dirty="0"/>
              <a:t>Earlier we define </a:t>
            </a:r>
            <a:r>
              <a:rPr lang="en-US" sz="2400" b="1" dirty="0">
                <a:solidFill>
                  <a:srgbClr val="0070C0"/>
                </a:solidFill>
              </a:rPr>
              <a:t>Self-Supervised</a:t>
            </a:r>
            <a:r>
              <a:rPr lang="en-US" sz="2400" b="1" dirty="0"/>
              <a:t> </a:t>
            </a:r>
            <a:r>
              <a:rPr lang="en-US" sz="2400" dirty="0"/>
              <a:t>models as </a:t>
            </a:r>
            <a:r>
              <a:rPr lang="en-US" sz="2400" dirty="0">
                <a:latin typeface="Corbel" panose="020B0503020204020204" pitchFamily="34" charset="0"/>
              </a:rPr>
              <a:t>as </a:t>
            </a:r>
            <a:br>
              <a:rPr lang="en-US" sz="2400" dirty="0">
                <a:latin typeface="Corbel" panose="020B0503020204020204" pitchFamily="34" charset="0"/>
              </a:rPr>
            </a:br>
            <a:r>
              <a:rPr lang="en-US" sz="2400" dirty="0">
                <a:solidFill>
                  <a:srgbClr val="C00000"/>
                </a:solidFill>
                <a:latin typeface="Corbel" panose="020B0503020204020204" pitchFamily="34" charset="0"/>
              </a:rPr>
              <a:t>predictive models </a:t>
            </a:r>
            <a:r>
              <a:rPr lang="en-US" sz="2400" dirty="0">
                <a:latin typeface="Corbel" panose="020B0503020204020204" pitchFamily="34" charset="0"/>
              </a:rPr>
              <a:t>of the world! </a:t>
            </a:r>
          </a:p>
        </p:txBody>
      </p:sp>
      <p:sp>
        <p:nvSpPr>
          <p:cNvPr id="2" name="Right Arrow 1">
            <a:extLst>
              <a:ext uri="{FF2B5EF4-FFF2-40B4-BE49-F238E27FC236}">
                <a16:creationId xmlns:a16="http://schemas.microsoft.com/office/drawing/2014/main" id="{F45AE354-541E-3786-BDB5-35286CC5002D}"/>
              </a:ext>
            </a:extLst>
          </p:cNvPr>
          <p:cNvSpPr/>
          <p:nvPr/>
        </p:nvSpPr>
        <p:spPr>
          <a:xfrm>
            <a:off x="3218284" y="301989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0434921A-C33E-9187-FBB1-7AAEF2FCC6C6}"/>
              </a:ext>
            </a:extLst>
          </p:cNvPr>
          <p:cNvSpPr/>
          <p:nvPr/>
        </p:nvSpPr>
        <p:spPr>
          <a:xfrm>
            <a:off x="5632272" y="298518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646DE69E-57ED-0F9B-9144-70CC08C64970}"/>
              </a:ext>
            </a:extLst>
          </p:cNvPr>
          <p:cNvGrpSpPr/>
          <p:nvPr/>
        </p:nvGrpSpPr>
        <p:grpSpPr>
          <a:xfrm>
            <a:off x="4158288" y="2592148"/>
            <a:ext cx="1180334" cy="1382354"/>
            <a:chOff x="4508811" y="2560824"/>
            <a:chExt cx="1883280" cy="2071501"/>
          </a:xfrm>
        </p:grpSpPr>
        <p:sp>
          <p:nvSpPr>
            <p:cNvPr id="7" name="Rounded Rectangle 6">
              <a:extLst>
                <a:ext uri="{FF2B5EF4-FFF2-40B4-BE49-F238E27FC236}">
                  <a16:creationId xmlns:a16="http://schemas.microsoft.com/office/drawing/2014/main" id="{E1EBDA17-7478-5D84-ECEA-096A6600A2B9}"/>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8" name="Group 7">
              <a:extLst>
                <a:ext uri="{FF2B5EF4-FFF2-40B4-BE49-F238E27FC236}">
                  <a16:creationId xmlns:a16="http://schemas.microsoft.com/office/drawing/2014/main" id="{D1DD1DEB-BF6D-66E9-57BE-C27A7D374AC7}"/>
                </a:ext>
              </a:extLst>
            </p:cNvPr>
            <p:cNvGrpSpPr/>
            <p:nvPr/>
          </p:nvGrpSpPr>
          <p:grpSpPr>
            <a:xfrm>
              <a:off x="4757311" y="2903522"/>
              <a:ext cx="1326830" cy="1393914"/>
              <a:chOff x="5626949" y="3485616"/>
              <a:chExt cx="1326830" cy="1393914"/>
            </a:xfrm>
          </p:grpSpPr>
          <p:cxnSp>
            <p:nvCxnSpPr>
              <p:cNvPr id="9" name="Straight Connector 8">
                <a:extLst>
                  <a:ext uri="{FF2B5EF4-FFF2-40B4-BE49-F238E27FC236}">
                    <a16:creationId xmlns:a16="http://schemas.microsoft.com/office/drawing/2014/main" id="{9DA7042D-0DB1-2826-5CBC-AD0B4270398B}"/>
                  </a:ext>
                </a:extLst>
              </p:cNvPr>
              <p:cNvCxnSpPr>
                <a:cxnSpLocks/>
                <a:stCxn id="26" idx="0"/>
                <a:endCxn id="35"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14016CF-05A2-FFBC-C178-95EB097C775F}"/>
                  </a:ext>
                </a:extLst>
              </p:cNvPr>
              <p:cNvCxnSpPr>
                <a:cxnSpLocks/>
                <a:stCxn id="26" idx="0"/>
                <a:endCxn id="34"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A03459-B7AC-2168-8474-69782FC6CF7F}"/>
                  </a:ext>
                </a:extLst>
              </p:cNvPr>
              <p:cNvCxnSpPr>
                <a:cxnSpLocks/>
                <a:stCxn id="26" idx="7"/>
                <a:endCxn id="22"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B05349-F342-888E-C490-EBA8A6738991}"/>
                  </a:ext>
                </a:extLst>
              </p:cNvPr>
              <p:cNvCxnSpPr>
                <a:cxnSpLocks/>
                <a:stCxn id="27" idx="4"/>
                <a:endCxn id="24"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7E84AB-5ED1-52D5-102C-F0311C47C3D2}"/>
                  </a:ext>
                </a:extLst>
              </p:cNvPr>
              <p:cNvCxnSpPr>
                <a:cxnSpLocks/>
                <a:stCxn id="25" idx="1"/>
                <a:endCxn id="23"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4624F70-C104-6C73-887D-52D6C84814A3}"/>
                  </a:ext>
                </a:extLst>
              </p:cNvPr>
              <p:cNvCxnSpPr>
                <a:cxnSpLocks/>
                <a:endCxn id="23"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C428F8-41EE-96D1-D29D-79A08C8CEB92}"/>
                  </a:ext>
                </a:extLst>
              </p:cNvPr>
              <p:cNvCxnSpPr>
                <a:cxnSpLocks/>
                <a:stCxn id="26" idx="1"/>
                <a:endCxn id="24"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F8EA0E8-6C8C-C4F9-8B01-279F0FFE17B3}"/>
                  </a:ext>
                </a:extLst>
              </p:cNvPr>
              <p:cNvGrpSpPr/>
              <p:nvPr/>
            </p:nvGrpSpPr>
            <p:grpSpPr>
              <a:xfrm>
                <a:off x="5811307" y="3485616"/>
                <a:ext cx="953115" cy="271041"/>
                <a:chOff x="5628907" y="4877003"/>
                <a:chExt cx="953115" cy="271041"/>
              </a:xfrm>
            </p:grpSpPr>
            <p:sp>
              <p:nvSpPr>
                <p:cNvPr id="33" name="Rectangle 32">
                  <a:extLst>
                    <a:ext uri="{FF2B5EF4-FFF2-40B4-BE49-F238E27FC236}">
                      <a16:creationId xmlns:a16="http://schemas.microsoft.com/office/drawing/2014/main" id="{B3C19AAA-882E-FD04-A3F0-E10E99411143}"/>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464A8AFC-90CB-8FA6-CC6E-66B2AE5B1FB3}"/>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D757515E-9D7D-693B-E160-888C5C411499}"/>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7" name="Straight Connector 16">
                <a:extLst>
                  <a:ext uri="{FF2B5EF4-FFF2-40B4-BE49-F238E27FC236}">
                    <a16:creationId xmlns:a16="http://schemas.microsoft.com/office/drawing/2014/main" id="{1EAC6709-EC55-A80D-D830-19597EF01701}"/>
                  </a:ext>
                </a:extLst>
              </p:cNvPr>
              <p:cNvCxnSpPr>
                <a:stCxn id="25" idx="4"/>
                <a:endCxn id="22"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5CFDDAE-B5A3-6730-F351-0F2AC25EE203}"/>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500CEB9-B5BD-EBBD-8D21-255E6204373A}"/>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2B4FE12C-676F-04E7-3BE6-6EEA0FF098EB}"/>
                  </a:ext>
                </a:extLst>
              </p:cNvPr>
              <p:cNvCxnSpPr>
                <a:cxnSpLocks/>
                <a:stCxn id="27" idx="7"/>
                <a:endCxn id="22"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BB4E8B-98C2-5CA0-D8F4-14BA882FB003}"/>
                  </a:ext>
                </a:extLst>
              </p:cNvPr>
              <p:cNvCxnSpPr>
                <a:cxnSpLocks/>
                <a:stCxn id="25"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844DA1C-7DF1-B388-7F12-8340177A2CEC}"/>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2787CDB-BAE9-95E4-138B-49390021509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D30AE33D-20C8-C659-1605-267F0FD10F72}"/>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D931F298-DC3E-F1D0-39DE-EF1DB2C10AD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5E503088-B763-CF07-30BC-6DDCD68B58F0}"/>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17A0F39-A958-E250-447E-E8F2BFE98E76}"/>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E900BD35-91D8-B1A0-B153-7E9FACC59EE6}"/>
                  </a:ext>
                </a:extLst>
              </p:cNvPr>
              <p:cNvCxnSpPr>
                <a:cxnSpLocks/>
                <a:stCxn id="26" idx="4"/>
                <a:endCxn id="23"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C1997F2-A3FE-DF11-A5F9-9F00C20A6579}"/>
                  </a:ext>
                </a:extLst>
              </p:cNvPr>
              <p:cNvCxnSpPr>
                <a:cxnSpLocks/>
                <a:stCxn id="27" idx="5"/>
                <a:endCxn id="35"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EDC4B8-809D-C4A6-E27E-AB2EE280ABED}"/>
                  </a:ext>
                </a:extLst>
              </p:cNvPr>
              <p:cNvCxnSpPr>
                <a:cxnSpLocks/>
                <a:stCxn id="27" idx="1"/>
                <a:endCxn id="34"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C833B70-DF76-D81A-E521-D454BCDB7891}"/>
                  </a:ext>
                </a:extLst>
              </p:cNvPr>
              <p:cNvCxnSpPr>
                <a:cxnSpLocks/>
                <a:stCxn id="25" idx="7"/>
                <a:endCxn id="35"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E8E840E-16AF-B77F-15AE-C823601B8AF8}"/>
                  </a:ext>
                </a:extLst>
              </p:cNvPr>
              <p:cNvCxnSpPr>
                <a:cxnSpLocks/>
                <a:stCxn id="25" idx="0"/>
                <a:endCxn id="34"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6" name="TextBox 35">
            <a:extLst>
              <a:ext uri="{FF2B5EF4-FFF2-40B4-BE49-F238E27FC236}">
                <a16:creationId xmlns:a16="http://schemas.microsoft.com/office/drawing/2014/main" id="{FC3B9F42-FD90-A291-8D1D-966BC4048975}"/>
              </a:ext>
            </a:extLst>
          </p:cNvPr>
          <p:cNvSpPr txBox="1"/>
          <p:nvPr/>
        </p:nvSpPr>
        <p:spPr>
          <a:xfrm>
            <a:off x="160078" y="3129158"/>
            <a:ext cx="3079717" cy="307777"/>
          </a:xfrm>
          <a:prstGeom prst="rect">
            <a:avLst/>
          </a:prstGeom>
          <a:solidFill>
            <a:schemeClr val="bg1">
              <a:lumMod val="95000"/>
            </a:schemeClr>
          </a:solidFill>
        </p:spPr>
        <p:txBody>
          <a:bodyPr wrap="square">
            <a:spAutoFit/>
          </a:bodyPr>
          <a:lstStyle/>
          <a:p>
            <a:pPr marL="0" lvl="0" indent="0">
              <a:spcAft>
                <a:spcPts val="1200"/>
              </a:spcAft>
              <a:buNone/>
            </a:pPr>
            <a:r>
              <a:rPr lang="en-US" sz="1400" dirty="0">
                <a:latin typeface="Consolas" panose="020B0609020204030204" pitchFamily="49" charset="0"/>
                <a:cs typeface="Consolas" panose="020B0609020204030204" pitchFamily="49" charset="0"/>
              </a:rPr>
              <a:t>“Wings over Kansas is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sp>
        <p:nvSpPr>
          <p:cNvPr id="37" name="TextBox 36">
            <a:extLst>
              <a:ext uri="{FF2B5EF4-FFF2-40B4-BE49-F238E27FC236}">
                <a16:creationId xmlns:a16="http://schemas.microsoft.com/office/drawing/2014/main" id="{4651E7DF-EBEA-8F37-CD11-D2289B49DE12}"/>
              </a:ext>
            </a:extLst>
          </p:cNvPr>
          <p:cNvSpPr txBox="1"/>
          <p:nvPr/>
        </p:nvSpPr>
        <p:spPr>
          <a:xfrm>
            <a:off x="6461195" y="2705655"/>
            <a:ext cx="2462172" cy="1169551"/>
          </a:xfrm>
          <a:prstGeom prst="rect">
            <a:avLst/>
          </a:prstGeom>
          <a:solidFill>
            <a:schemeClr val="bg1">
              <a:lumMod val="95000"/>
            </a:schemeClr>
          </a:solidFill>
        </p:spPr>
        <p:txBody>
          <a:bodyPr wrap="square">
            <a:spAutoFit/>
          </a:bodyPr>
          <a:lstStyle/>
          <a:p>
            <a:pPr marL="0" lvl="0" indent="0">
              <a:spcAft>
                <a:spcPts val="1200"/>
              </a:spcAft>
              <a:buNone/>
            </a:pPr>
            <a:r>
              <a:rPr lang="en-US" sz="1400" dirty="0">
                <a:latin typeface="Consolas" panose="020B0609020204030204" pitchFamily="49" charset="0"/>
                <a:cs typeface="Consolas" panose="020B0609020204030204" pitchFamily="49" charset="0"/>
              </a:rPr>
              <a:t>“Wings over </a:t>
            </a:r>
            <a:r>
              <a:rPr lang="en-US" dirty="0">
                <a:latin typeface="Consolas" panose="020B0609020204030204" pitchFamily="49" charset="0"/>
                <a:cs typeface="Consolas" panose="020B0609020204030204" pitchFamily="49" charset="0"/>
              </a:rPr>
              <a:t>Kansas is </a:t>
            </a:r>
            <a:r>
              <a:rPr lang="en-US" dirty="0">
                <a:solidFill>
                  <a:srgbClr val="0070C0"/>
                </a:solidFill>
                <a:latin typeface="Consolas" panose="020B0609020204030204" pitchFamily="49" charset="0"/>
                <a:cs typeface="Consolas" panose="020B0609020204030204" pitchFamily="49" charset="0"/>
              </a:rPr>
              <a:t>an aviation website founded in 1998 by Carl Chance owned by Chance Communications, Inc.”</a:t>
            </a:r>
            <a:endParaRPr lang="en-US" sz="1400"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91990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E87EA-8689-A75D-A724-84C2F679878E}"/>
              </a:ext>
            </a:extLst>
          </p:cNvPr>
          <p:cNvSpPr>
            <a:spLocks noGrp="1"/>
          </p:cNvSpPr>
          <p:nvPr>
            <p:ph type="title"/>
          </p:nvPr>
        </p:nvSpPr>
        <p:spPr/>
        <p:txBody>
          <a:bodyPr>
            <a:normAutofit/>
          </a:bodyPr>
          <a:lstStyle/>
          <a:p>
            <a:r>
              <a:rPr lang="en-US" dirty="0"/>
              <a:t>Doing Things with Language Model </a:t>
            </a:r>
          </a:p>
        </p:txBody>
      </p:sp>
      <p:sp>
        <p:nvSpPr>
          <p:cNvPr id="3" name="Content Placeholder 2">
            <a:extLst>
              <a:ext uri="{FF2B5EF4-FFF2-40B4-BE49-F238E27FC236}">
                <a16:creationId xmlns:a16="http://schemas.microsoft.com/office/drawing/2014/main" id="{242C289D-9387-A0FB-7873-DD0DAD7E5D20}"/>
              </a:ext>
            </a:extLst>
          </p:cNvPr>
          <p:cNvSpPr>
            <a:spLocks noGrp="1"/>
          </p:cNvSpPr>
          <p:nvPr>
            <p:ph type="body" sz="quarter" idx="16"/>
          </p:nvPr>
        </p:nvSpPr>
        <p:spPr/>
        <p:txBody>
          <a:bodyPr/>
          <a:lstStyle/>
          <a:p>
            <a:r>
              <a:rPr lang="en-US" dirty="0"/>
              <a:t>What is the probability of ….</a:t>
            </a:r>
          </a:p>
          <a:p>
            <a:endParaRPr lang="en-US" dirty="0"/>
          </a:p>
          <a:p>
            <a:pPr marL="114300" indent="0">
              <a:buNone/>
            </a:pPr>
            <a:endParaRPr lang="en-US" dirty="0"/>
          </a:p>
          <a:p>
            <a:endParaRPr lang="en-US" dirty="0"/>
          </a:p>
        </p:txBody>
      </p:sp>
      <p:sp>
        <p:nvSpPr>
          <p:cNvPr id="5" name="TextBox 4">
            <a:extLst>
              <a:ext uri="{FF2B5EF4-FFF2-40B4-BE49-F238E27FC236}">
                <a16:creationId xmlns:a16="http://schemas.microsoft.com/office/drawing/2014/main" id="{C4C15E8C-B0B2-C17E-6E29-2DEFE405B9FD}"/>
              </a:ext>
            </a:extLst>
          </p:cNvPr>
          <p:cNvSpPr txBox="1"/>
          <p:nvPr/>
        </p:nvSpPr>
        <p:spPr>
          <a:xfrm>
            <a:off x="3990590" y="1225840"/>
            <a:ext cx="4317207" cy="1143070"/>
          </a:xfrm>
          <a:prstGeom prst="rect">
            <a:avLst/>
          </a:prstGeom>
          <a:noFill/>
        </p:spPr>
        <p:txBody>
          <a:bodyPr wrap="none" rtlCol="0">
            <a:spAutoFit/>
          </a:bodyPr>
          <a:lstStyle/>
          <a:p>
            <a:pPr>
              <a:lnSpc>
                <a:spcPct val="150000"/>
              </a:lnSpc>
            </a:pPr>
            <a:r>
              <a:rPr lang="en-US" sz="2400" dirty="0">
                <a:solidFill>
                  <a:srgbClr val="C00000"/>
                </a:solidFill>
                <a:latin typeface="Corbel" panose="020B0503020204020204" pitchFamily="34" charset="0"/>
              </a:rPr>
              <a:t>“I like Johns Hopkins University”</a:t>
            </a:r>
            <a:endParaRPr lang="en-US" sz="2400" dirty="0">
              <a:solidFill>
                <a:srgbClr val="0070C0"/>
              </a:solidFill>
              <a:latin typeface="Corbel" panose="020B0503020204020204" pitchFamily="34" charset="0"/>
            </a:endParaRPr>
          </a:p>
          <a:p>
            <a:pPr>
              <a:lnSpc>
                <a:spcPct val="150000"/>
              </a:lnSpc>
            </a:pPr>
            <a:r>
              <a:rPr lang="en-US" sz="2400" dirty="0">
                <a:solidFill>
                  <a:srgbClr val="0070C0"/>
                </a:solidFill>
                <a:latin typeface="Corbel" panose="020B0503020204020204" pitchFamily="34" charset="0"/>
              </a:rPr>
              <a:t>“like Hopkins I University Johns” </a:t>
            </a:r>
          </a:p>
        </p:txBody>
      </p:sp>
    </p:spTree>
    <p:extLst>
      <p:ext uri="{BB962C8B-B14F-4D97-AF65-F5344CB8AC3E}">
        <p14:creationId xmlns:p14="http://schemas.microsoft.com/office/powerpoint/2010/main" val="2812095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E87EA-8689-A75D-A724-84C2F679878E}"/>
              </a:ext>
            </a:extLst>
          </p:cNvPr>
          <p:cNvSpPr>
            <a:spLocks noGrp="1"/>
          </p:cNvSpPr>
          <p:nvPr>
            <p:ph type="title"/>
          </p:nvPr>
        </p:nvSpPr>
        <p:spPr/>
        <p:txBody>
          <a:bodyPr>
            <a:normAutofit/>
          </a:bodyPr>
          <a:lstStyle/>
          <a:p>
            <a:r>
              <a:rPr lang="en-US" dirty="0"/>
              <a:t>Doing Things with Language Model </a:t>
            </a:r>
          </a:p>
        </p:txBody>
      </p:sp>
      <p:sp>
        <p:nvSpPr>
          <p:cNvPr id="3" name="Content Placeholder 2">
            <a:extLst>
              <a:ext uri="{FF2B5EF4-FFF2-40B4-BE49-F238E27FC236}">
                <a16:creationId xmlns:a16="http://schemas.microsoft.com/office/drawing/2014/main" id="{242C289D-9387-A0FB-7873-DD0DAD7E5D20}"/>
              </a:ext>
            </a:extLst>
          </p:cNvPr>
          <p:cNvSpPr>
            <a:spLocks noGrp="1"/>
          </p:cNvSpPr>
          <p:nvPr>
            <p:ph type="body" sz="quarter" idx="16"/>
          </p:nvPr>
        </p:nvSpPr>
        <p:spPr/>
        <p:txBody>
          <a:bodyPr/>
          <a:lstStyle/>
          <a:p>
            <a:r>
              <a:rPr lang="en-US" dirty="0"/>
              <a:t>What is the probability of ….</a:t>
            </a:r>
          </a:p>
          <a:p>
            <a:endParaRPr lang="en-US" dirty="0"/>
          </a:p>
          <a:p>
            <a:pPr marL="114300" indent="0">
              <a:buNone/>
            </a:pPr>
            <a:endParaRPr lang="en-US" dirty="0"/>
          </a:p>
          <a:p>
            <a:endParaRPr lang="en-US" dirty="0"/>
          </a:p>
          <a:p>
            <a:r>
              <a:rPr lang="en-US" dirty="0"/>
              <a:t>LMs assign a probability to every sentence (or any string of words). </a:t>
            </a:r>
          </a:p>
        </p:txBody>
      </p:sp>
      <p:sp>
        <p:nvSpPr>
          <p:cNvPr id="5" name="TextBox 4">
            <a:extLst>
              <a:ext uri="{FF2B5EF4-FFF2-40B4-BE49-F238E27FC236}">
                <a16:creationId xmlns:a16="http://schemas.microsoft.com/office/drawing/2014/main" id="{C4C15E8C-B0B2-C17E-6E29-2DEFE405B9FD}"/>
              </a:ext>
            </a:extLst>
          </p:cNvPr>
          <p:cNvSpPr txBox="1"/>
          <p:nvPr/>
        </p:nvSpPr>
        <p:spPr>
          <a:xfrm>
            <a:off x="3990590" y="1225840"/>
            <a:ext cx="4317207" cy="1143070"/>
          </a:xfrm>
          <a:prstGeom prst="rect">
            <a:avLst/>
          </a:prstGeom>
          <a:noFill/>
        </p:spPr>
        <p:txBody>
          <a:bodyPr wrap="none" rtlCol="0">
            <a:spAutoFit/>
          </a:bodyPr>
          <a:lstStyle/>
          <a:p>
            <a:pPr>
              <a:lnSpc>
                <a:spcPct val="150000"/>
              </a:lnSpc>
            </a:pPr>
            <a:r>
              <a:rPr lang="en-US" sz="2400" dirty="0">
                <a:solidFill>
                  <a:srgbClr val="C00000"/>
                </a:solidFill>
                <a:latin typeface="Corbel" panose="020B0503020204020204" pitchFamily="34" charset="0"/>
              </a:rPr>
              <a:t>“I like Johns Hopkins University”</a:t>
            </a:r>
            <a:endParaRPr lang="en-US" sz="2400" dirty="0">
              <a:solidFill>
                <a:srgbClr val="0070C0"/>
              </a:solidFill>
              <a:latin typeface="Corbel" panose="020B0503020204020204" pitchFamily="34" charset="0"/>
            </a:endParaRPr>
          </a:p>
          <a:p>
            <a:pPr>
              <a:lnSpc>
                <a:spcPct val="150000"/>
              </a:lnSpc>
            </a:pPr>
            <a:r>
              <a:rPr lang="en-US" sz="2400" dirty="0">
                <a:solidFill>
                  <a:srgbClr val="0070C0"/>
                </a:solidFill>
                <a:latin typeface="Corbel" panose="020B0503020204020204" pitchFamily="34" charset="0"/>
              </a:rPr>
              <a:t>“like Hopkins I University Johns” </a:t>
            </a:r>
          </a:p>
        </p:txBody>
      </p:sp>
      <p:sp>
        <p:nvSpPr>
          <p:cNvPr id="6" name="object 3">
            <a:extLst>
              <a:ext uri="{FF2B5EF4-FFF2-40B4-BE49-F238E27FC236}">
                <a16:creationId xmlns:a16="http://schemas.microsoft.com/office/drawing/2014/main" id="{87C12C56-938E-166B-B3D6-2DB5EB5C6681}"/>
              </a:ext>
            </a:extLst>
          </p:cNvPr>
          <p:cNvSpPr txBox="1"/>
          <p:nvPr/>
        </p:nvSpPr>
        <p:spPr>
          <a:xfrm>
            <a:off x="1742368" y="3219053"/>
            <a:ext cx="5659264" cy="1039293"/>
          </a:xfrm>
          <a:prstGeom prst="rect">
            <a:avLst/>
          </a:prstGeom>
        </p:spPr>
        <p:txBody>
          <a:bodyPr vert="horz" wrap="square" lIns="0" tIns="147227" rIns="0" bIns="0" rtlCol="0">
            <a:spAutoFit/>
          </a:bodyPr>
          <a:lstStyle/>
          <a:p>
            <a:pPr marL="75499" algn="ctr">
              <a:lnSpc>
                <a:spcPct val="150000"/>
              </a:lnSpc>
              <a:spcBef>
                <a:spcPts val="788"/>
              </a:spcBef>
            </a:pPr>
            <a:r>
              <a:rPr sz="1600" b="1" spc="-82" dirty="0">
                <a:latin typeface="Verdana"/>
                <a:cs typeface="Verdana"/>
              </a:rPr>
              <a:t>P</a:t>
            </a:r>
            <a:r>
              <a:rPr sz="1600" spc="-82" dirty="0">
                <a:latin typeface="Verdana"/>
                <a:cs typeface="Verdana"/>
              </a:rPr>
              <a:t>(</a:t>
            </a:r>
            <a:r>
              <a:rPr lang="en-US" sz="1800" dirty="0">
                <a:solidFill>
                  <a:srgbClr val="C00000"/>
                </a:solidFill>
                <a:latin typeface="Corbel" panose="020B0503020204020204" pitchFamily="34" charset="0"/>
              </a:rPr>
              <a:t>“I like Johns Hopkins University”</a:t>
            </a:r>
            <a:r>
              <a:rPr lang="en-US" sz="1600" spc="-149" dirty="0">
                <a:latin typeface="Verdana"/>
                <a:cs typeface="Verdana"/>
              </a:rPr>
              <a:t>)</a:t>
            </a:r>
            <a:r>
              <a:rPr sz="1600" spc="-193" dirty="0">
                <a:latin typeface="Verdana"/>
                <a:cs typeface="Verdana"/>
              </a:rPr>
              <a:t> </a:t>
            </a:r>
            <a:r>
              <a:rPr sz="1600" spc="-453" dirty="0">
                <a:latin typeface="Verdana"/>
                <a:cs typeface="Verdana"/>
              </a:rPr>
              <a:t>=</a:t>
            </a:r>
            <a:r>
              <a:rPr sz="1600" spc="-193" dirty="0">
                <a:latin typeface="Verdana"/>
                <a:cs typeface="Verdana"/>
              </a:rPr>
              <a:t> </a:t>
            </a:r>
            <a:r>
              <a:rPr sz="1600" spc="-7" dirty="0">
                <a:latin typeface="Cambria Math"/>
                <a:cs typeface="Cambria Math"/>
              </a:rPr>
              <a:t>1</a:t>
            </a:r>
            <a:r>
              <a:rPr lang="en-US" sz="1600" spc="-7" dirty="0">
                <a:latin typeface="Cambria Math"/>
                <a:cs typeface="Cambria Math"/>
              </a:rPr>
              <a:t>0</a:t>
            </a:r>
            <a:r>
              <a:rPr lang="en-US" sz="1800" spc="45" baseline="29629" dirty="0">
                <a:latin typeface="Cambria Math"/>
                <a:cs typeface="Cambria Math"/>
              </a:rPr>
              <a:t>-5</a:t>
            </a:r>
            <a:endParaRPr sz="2000" dirty="0">
              <a:latin typeface="Cambria Math"/>
              <a:cs typeface="Cambria Math"/>
            </a:endParaRPr>
          </a:p>
          <a:p>
            <a:pPr marL="75499" algn="ctr">
              <a:lnSpc>
                <a:spcPct val="150000"/>
              </a:lnSpc>
              <a:spcBef>
                <a:spcPts val="788"/>
              </a:spcBef>
            </a:pPr>
            <a:r>
              <a:rPr lang="en-US" sz="1600" b="1" spc="-82" dirty="0">
                <a:latin typeface="Verdana"/>
                <a:cs typeface="Verdana"/>
              </a:rPr>
              <a:t>P</a:t>
            </a:r>
            <a:r>
              <a:rPr lang="en-US" sz="1600" spc="-82" dirty="0">
                <a:latin typeface="Verdana"/>
                <a:cs typeface="Verdana"/>
              </a:rPr>
              <a:t>(</a:t>
            </a:r>
            <a:r>
              <a:rPr lang="en-US" sz="1800" dirty="0">
                <a:solidFill>
                  <a:srgbClr val="0070C0"/>
                </a:solidFill>
                <a:latin typeface="Corbel" panose="020B0503020204020204" pitchFamily="34" charset="0"/>
              </a:rPr>
              <a:t>“like Hopkins I University Johns” </a:t>
            </a:r>
            <a:r>
              <a:rPr lang="en-US" sz="1600" spc="-149" dirty="0">
                <a:latin typeface="Verdana"/>
                <a:cs typeface="Verdana"/>
              </a:rPr>
              <a:t>)</a:t>
            </a:r>
            <a:r>
              <a:rPr lang="en-US" sz="1600" spc="-193" dirty="0">
                <a:latin typeface="Verdana"/>
                <a:cs typeface="Verdana"/>
              </a:rPr>
              <a:t> </a:t>
            </a:r>
            <a:r>
              <a:rPr lang="en-US" sz="1600" spc="-453" dirty="0">
                <a:latin typeface="Verdana"/>
                <a:cs typeface="Verdana"/>
              </a:rPr>
              <a:t>=</a:t>
            </a:r>
            <a:r>
              <a:rPr lang="en-US" sz="1600" spc="-193" dirty="0">
                <a:latin typeface="Verdana"/>
                <a:cs typeface="Verdana"/>
              </a:rPr>
              <a:t> </a:t>
            </a:r>
            <a:r>
              <a:rPr lang="en-US" sz="1600" spc="-7" dirty="0">
                <a:latin typeface="Cambria Math"/>
                <a:cs typeface="Cambria Math"/>
              </a:rPr>
              <a:t>10</a:t>
            </a:r>
            <a:r>
              <a:rPr lang="en-US" sz="1800" spc="45" baseline="29629" dirty="0">
                <a:latin typeface="Cambria Math"/>
                <a:cs typeface="Cambria Math"/>
              </a:rPr>
              <a:t>-15</a:t>
            </a:r>
            <a:endParaRPr lang="en-US" sz="1800" baseline="29629" dirty="0">
              <a:latin typeface="Cambria Math"/>
              <a:cs typeface="Cambria Math"/>
            </a:endParaRPr>
          </a:p>
        </p:txBody>
      </p:sp>
    </p:spTree>
    <p:extLst>
      <p:ext uri="{BB962C8B-B14F-4D97-AF65-F5344CB8AC3E}">
        <p14:creationId xmlns:p14="http://schemas.microsoft.com/office/powerpoint/2010/main" val="1055252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98657-F01D-85F1-1A9C-75BF812836CA}"/>
              </a:ext>
            </a:extLst>
          </p:cNvPr>
          <p:cNvSpPr>
            <a:spLocks noGrp="1"/>
          </p:cNvSpPr>
          <p:nvPr>
            <p:ph type="title"/>
          </p:nvPr>
        </p:nvSpPr>
        <p:spPr/>
        <p:txBody>
          <a:bodyPr>
            <a:normAutofit/>
          </a:bodyPr>
          <a:lstStyle/>
          <a:p>
            <a:r>
              <a:rPr lang="en-US" dirty="0"/>
              <a:t>Doing Things with Language Model (2)</a:t>
            </a:r>
          </a:p>
        </p:txBody>
      </p:sp>
      <p:sp>
        <p:nvSpPr>
          <p:cNvPr id="3" name="Content Placeholder 2">
            <a:extLst>
              <a:ext uri="{FF2B5EF4-FFF2-40B4-BE49-F238E27FC236}">
                <a16:creationId xmlns:a16="http://schemas.microsoft.com/office/drawing/2014/main" id="{DBCF0F73-2AFF-7100-F4EA-EAFB55F574FC}"/>
              </a:ext>
            </a:extLst>
          </p:cNvPr>
          <p:cNvSpPr>
            <a:spLocks noGrp="1"/>
          </p:cNvSpPr>
          <p:nvPr>
            <p:ph type="body" sz="quarter" idx="16"/>
          </p:nvPr>
        </p:nvSpPr>
        <p:spPr/>
        <p:txBody>
          <a:bodyPr>
            <a:normAutofit/>
          </a:bodyPr>
          <a:lstStyle/>
          <a:p>
            <a:r>
              <a:rPr lang="en-US" dirty="0"/>
              <a:t>We can rank sentences.</a:t>
            </a:r>
          </a:p>
          <a:p>
            <a:endParaRPr lang="en-US" dirty="0"/>
          </a:p>
          <a:p>
            <a:r>
              <a:rPr lang="en-US" dirty="0"/>
              <a:t>While LMs show “typicality”, this may be a proxy indicator to other properties: </a:t>
            </a:r>
          </a:p>
          <a:p>
            <a:pPr lvl="1"/>
            <a:r>
              <a:rPr lang="en-US" dirty="0"/>
              <a:t>Grammaticality, fluency, factuality, etc.  </a:t>
            </a:r>
          </a:p>
          <a:p>
            <a:endParaRPr lang="en-US" dirty="0"/>
          </a:p>
          <a:p>
            <a:pPr marL="114300" indent="0">
              <a:buNone/>
            </a:pPr>
            <a:endParaRPr lang="en-US" dirty="0"/>
          </a:p>
          <a:p>
            <a:pPr marL="114300" indent="0">
              <a:buNone/>
            </a:pP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“I like Johns Hopkins University.”</a:t>
            </a:r>
            <a:r>
              <a:rPr lang="en-US" sz="1800" spc="-149" dirty="0">
                <a:latin typeface="Corbel" panose="020B0503020204020204" pitchFamily="34" charset="0"/>
                <a:cs typeface="Verdana"/>
              </a:rPr>
              <a:t>)    &gt;   </a:t>
            </a: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“I like John Hopkins University”</a:t>
            </a:r>
            <a:r>
              <a:rPr lang="en-US" sz="1800" spc="-149" dirty="0">
                <a:latin typeface="Corbel" panose="020B0503020204020204" pitchFamily="34" charset="0"/>
                <a:cs typeface="Verdana"/>
              </a:rPr>
              <a:t>)  </a:t>
            </a:r>
            <a:endParaRPr lang="en-US" dirty="0">
              <a:latin typeface="Corbel" panose="020B0503020204020204" pitchFamily="34" charset="0"/>
            </a:endParaRPr>
          </a:p>
          <a:p>
            <a:pPr marL="114300" indent="0">
              <a:buNone/>
            </a:pP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“I like Johns Hopkins University.”</a:t>
            </a:r>
            <a:r>
              <a:rPr lang="en-US" sz="1800" spc="-149" dirty="0">
                <a:latin typeface="Corbel" panose="020B0503020204020204" pitchFamily="34" charset="0"/>
                <a:cs typeface="Verdana"/>
              </a:rPr>
              <a:t>)    &gt;   </a:t>
            </a: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“University. I Johns EOS Hopkins like”</a:t>
            </a:r>
            <a:r>
              <a:rPr lang="en-US" sz="1800" spc="-149" dirty="0">
                <a:latin typeface="Corbel" panose="020B0503020204020204" pitchFamily="34" charset="0"/>
                <a:cs typeface="Verdana"/>
              </a:rPr>
              <a:t>) </a:t>
            </a:r>
          </a:p>
          <a:p>
            <a:pPr marL="114300" indent="0">
              <a:buNone/>
            </a:pP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“JHU is located in Baltimore.”</a:t>
            </a:r>
            <a:r>
              <a:rPr lang="en-US" sz="1800" spc="-149" dirty="0">
                <a:latin typeface="Corbel" panose="020B0503020204020204" pitchFamily="34" charset="0"/>
                <a:cs typeface="Verdana"/>
              </a:rPr>
              <a:t>)   &gt;   </a:t>
            </a: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“JHU is located in Virginia.”</a:t>
            </a:r>
            <a:r>
              <a:rPr lang="en-US" sz="1800" spc="-149" dirty="0">
                <a:latin typeface="Corbel" panose="020B0503020204020204" pitchFamily="34" charset="0"/>
                <a:cs typeface="Verdana"/>
              </a:rPr>
              <a:t>) </a:t>
            </a:r>
            <a:endParaRPr lang="en-US" dirty="0"/>
          </a:p>
        </p:txBody>
      </p:sp>
      <p:sp>
        <p:nvSpPr>
          <p:cNvPr id="4" name="Left Brace 3">
            <a:extLst>
              <a:ext uri="{FF2B5EF4-FFF2-40B4-BE49-F238E27FC236}">
                <a16:creationId xmlns:a16="http://schemas.microsoft.com/office/drawing/2014/main" id="{5D965A02-2D2B-4123-FBD2-7F535DA69289}"/>
              </a:ext>
            </a:extLst>
          </p:cNvPr>
          <p:cNvSpPr/>
          <p:nvPr/>
        </p:nvSpPr>
        <p:spPr>
          <a:xfrm rot="16200000" flipH="1">
            <a:off x="7245296" y="621714"/>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6168DFC3-BE24-665D-7F89-EC88A73456E8}"/>
              </a:ext>
            </a:extLst>
          </p:cNvPr>
          <p:cNvSpPr/>
          <p:nvPr/>
        </p:nvSpPr>
        <p:spPr>
          <a:xfrm rot="16200000" flipH="1">
            <a:off x="6068834" y="1217181"/>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92528B09-B14B-F358-5FDA-422D50C51071}"/>
              </a:ext>
            </a:extLst>
          </p:cNvPr>
          <p:cNvSpPr/>
          <p:nvPr/>
        </p:nvSpPr>
        <p:spPr>
          <a:xfrm>
            <a:off x="6926638" y="1077169"/>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F0C83BD2-8089-CC78-19AB-A44B674EAE6E}"/>
              </a:ext>
            </a:extLst>
          </p:cNvPr>
          <p:cNvSpPr/>
          <p:nvPr/>
        </p:nvSpPr>
        <p:spPr>
          <a:xfrm>
            <a:off x="5737913" y="1082832"/>
            <a:ext cx="1237046" cy="307777"/>
          </a:xfrm>
          <a:prstGeom prst="rect">
            <a:avLst/>
          </a:prstGeom>
        </p:spPr>
        <p:txBody>
          <a:bodyPr wrap="square">
            <a:spAutoFit/>
          </a:bodyPr>
          <a:lstStyle/>
          <a:p>
            <a:r>
              <a:rPr lang="en-US" dirty="0">
                <a:solidFill>
                  <a:srgbClr val="255ED3"/>
                </a:solidFill>
                <a:latin typeface="Corbel" panose="020B0503020204020204" pitchFamily="34" charset="0"/>
              </a:rPr>
              <a:t>next word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31108B7-7D67-2C9A-335C-1DB39B943695}"/>
                  </a:ext>
                </a:extLst>
              </p:cNvPr>
              <p:cNvSpPr txBox="1">
                <a:spLocks/>
              </p:cNvSpPr>
              <p:nvPr/>
            </p:nvSpPr>
            <p:spPr>
              <a:xfrm>
                <a:off x="5378823" y="1402788"/>
                <a:ext cx="3074083"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2800" dirty="0">
                    <a:solidFill>
                      <a:schemeClr val="tx1"/>
                    </a:solidFill>
                  </a:rPr>
                  <a:t>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8" name="Content Placeholder 2">
                <a:extLst>
                  <a:ext uri="{FF2B5EF4-FFF2-40B4-BE49-F238E27FC236}">
                    <a16:creationId xmlns:a16="http://schemas.microsoft.com/office/drawing/2014/main" id="{831108B7-7D67-2C9A-335C-1DB39B943695}"/>
                  </a:ext>
                </a:extLst>
              </p:cNvPr>
              <p:cNvSpPr txBox="1">
                <a:spLocks noRot="1" noChangeAspect="1" noMove="1" noResize="1" noEditPoints="1" noAdjustHandles="1" noChangeArrowheads="1" noChangeShapeType="1" noTextEdit="1"/>
              </p:cNvSpPr>
              <p:nvPr/>
            </p:nvSpPr>
            <p:spPr>
              <a:xfrm>
                <a:off x="5378823" y="1402788"/>
                <a:ext cx="3074083" cy="869387"/>
              </a:xfrm>
              <a:prstGeom prst="rect">
                <a:avLst/>
              </a:prstGeom>
              <a:blipFill>
                <a:blip r:embed="rId3"/>
                <a:stretch>
                  <a:fillRect r="-246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39118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98657-F01D-85F1-1A9C-75BF812836CA}"/>
              </a:ext>
            </a:extLst>
          </p:cNvPr>
          <p:cNvSpPr>
            <a:spLocks noGrp="1"/>
          </p:cNvSpPr>
          <p:nvPr>
            <p:ph type="title"/>
          </p:nvPr>
        </p:nvSpPr>
        <p:spPr/>
        <p:txBody>
          <a:bodyPr>
            <a:normAutofit/>
          </a:bodyPr>
          <a:lstStyle/>
          <a:p>
            <a:r>
              <a:rPr lang="en-US" dirty="0"/>
              <a:t>Doing Things with Language Model (3)</a:t>
            </a:r>
          </a:p>
        </p:txBody>
      </p:sp>
      <p:sp>
        <p:nvSpPr>
          <p:cNvPr id="3" name="Content Placeholder 2">
            <a:extLst>
              <a:ext uri="{FF2B5EF4-FFF2-40B4-BE49-F238E27FC236}">
                <a16:creationId xmlns:a16="http://schemas.microsoft.com/office/drawing/2014/main" id="{DBCF0F73-2AFF-7100-F4EA-EAFB55F574FC}"/>
              </a:ext>
            </a:extLst>
          </p:cNvPr>
          <p:cNvSpPr>
            <a:spLocks noGrp="1"/>
          </p:cNvSpPr>
          <p:nvPr>
            <p:ph type="body" sz="quarter" idx="16"/>
          </p:nvPr>
        </p:nvSpPr>
        <p:spPr/>
        <p:txBody>
          <a:bodyPr>
            <a:normAutofit fontScale="92500" lnSpcReduction="10000"/>
          </a:bodyPr>
          <a:lstStyle/>
          <a:p>
            <a:r>
              <a:rPr lang="en-US" dirty="0"/>
              <a:t>Can also generate strings! </a:t>
            </a:r>
          </a:p>
          <a:p>
            <a:endParaRPr lang="en-US" dirty="0"/>
          </a:p>
          <a:p>
            <a:r>
              <a:rPr lang="en-US" dirty="0"/>
              <a:t>Let’s say we start </a:t>
            </a:r>
            <a:r>
              <a:rPr lang="en-US" sz="1800" i="1" dirty="0">
                <a:solidFill>
                  <a:srgbClr val="C00000"/>
                </a:solidFill>
                <a:latin typeface="Corbel" panose="020B0503020204020204" pitchFamily="34" charset="0"/>
              </a:rPr>
              <a:t>“Johns Hopkins is ”</a:t>
            </a:r>
            <a:r>
              <a:rPr lang="en-US" dirty="0"/>
              <a:t> </a:t>
            </a:r>
          </a:p>
          <a:p>
            <a:r>
              <a:rPr lang="en-US" dirty="0"/>
              <a:t>Using this prompt as an initial condition, recursively sample from an LM: </a:t>
            </a:r>
            <a:br>
              <a:rPr lang="en-US" dirty="0"/>
            </a:br>
            <a:endParaRPr lang="en-US" dirty="0"/>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a:t>
            </a:r>
            <a:r>
              <a:rPr lang="en-US" spc="-149" dirty="0">
                <a:latin typeface="Corbel" panose="020B0503020204020204" pitchFamily="34" charset="0"/>
                <a:cs typeface="Verdana"/>
              </a:rPr>
              <a:t>)   → </a:t>
            </a:r>
            <a:r>
              <a:rPr lang="en-US" dirty="0"/>
              <a:t>“located”</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a:t>
            </a:r>
            <a:r>
              <a:rPr lang="en-US" spc="-149" dirty="0">
                <a:latin typeface="Corbel" panose="020B0503020204020204" pitchFamily="34" charset="0"/>
                <a:cs typeface="Verdana"/>
              </a:rPr>
              <a:t>)   →  </a:t>
            </a:r>
            <a:r>
              <a:rPr lang="en-US" dirty="0"/>
              <a:t>“at”</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 at”</a:t>
            </a:r>
            <a:r>
              <a:rPr lang="en-US" spc="-149" dirty="0">
                <a:latin typeface="Corbel" panose="020B0503020204020204" pitchFamily="34" charset="0"/>
                <a:cs typeface="Verdana"/>
              </a:rPr>
              <a:t>)   →  </a:t>
            </a:r>
            <a:r>
              <a:rPr lang="en-US" dirty="0"/>
              <a:t>“the”</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 at the”</a:t>
            </a:r>
            <a:r>
              <a:rPr lang="en-US" spc="-149" dirty="0">
                <a:latin typeface="Corbel" panose="020B0503020204020204" pitchFamily="34" charset="0"/>
                <a:cs typeface="Verdana"/>
              </a:rPr>
              <a:t>)   →  </a:t>
            </a:r>
            <a:r>
              <a:rPr lang="en-US" dirty="0"/>
              <a:t>“state”</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 at the state”</a:t>
            </a:r>
            <a:r>
              <a:rPr lang="en-US" spc="-149" dirty="0">
                <a:latin typeface="Corbel" panose="020B0503020204020204" pitchFamily="34" charset="0"/>
                <a:cs typeface="Verdana"/>
              </a:rPr>
              <a:t>)   →  </a:t>
            </a:r>
            <a:r>
              <a:rPr lang="en-US" dirty="0"/>
              <a:t>“of”</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 at the state of”</a:t>
            </a:r>
            <a:r>
              <a:rPr lang="en-US" spc="-149" dirty="0">
                <a:latin typeface="Corbel" panose="020B0503020204020204" pitchFamily="34" charset="0"/>
                <a:cs typeface="Verdana"/>
              </a:rPr>
              <a:t>)   →  </a:t>
            </a:r>
            <a:r>
              <a:rPr lang="en-US" dirty="0"/>
              <a:t>“Maryland”</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 at the state of Maryland”</a:t>
            </a:r>
            <a:r>
              <a:rPr lang="en-US" spc="-149" dirty="0">
                <a:latin typeface="Corbel" panose="020B0503020204020204" pitchFamily="34" charset="0"/>
                <a:cs typeface="Verdana"/>
              </a:rPr>
              <a:t>)   →  </a:t>
            </a:r>
            <a:r>
              <a:rPr lang="en-US" dirty="0"/>
              <a:t>“EOS”</a:t>
            </a:r>
          </a:p>
          <a:p>
            <a:pPr marL="939800" lvl="1" indent="-342900">
              <a:buFont typeface="+mj-lt"/>
              <a:buAutoNum type="arabicPeriod"/>
            </a:pPr>
            <a:endParaRPr lang="en-US" dirty="0"/>
          </a:p>
          <a:p>
            <a:pPr marL="139700" indent="0">
              <a:buNone/>
            </a:pPr>
            <a:endParaRPr lang="en-US" dirty="0"/>
          </a:p>
          <a:p>
            <a:pPr marL="939800" lvl="1" indent="-342900">
              <a:buFont typeface="+mj-lt"/>
              <a:buAutoNum type="arabicPeriod"/>
            </a:pPr>
            <a:endParaRPr lang="en-US" dirty="0"/>
          </a:p>
        </p:txBody>
      </p:sp>
      <p:sp>
        <p:nvSpPr>
          <p:cNvPr id="9" name="Left Brace 8">
            <a:extLst>
              <a:ext uri="{FF2B5EF4-FFF2-40B4-BE49-F238E27FC236}">
                <a16:creationId xmlns:a16="http://schemas.microsoft.com/office/drawing/2014/main" id="{70116BD9-9846-68F2-31D5-E4D587801EF8}"/>
              </a:ext>
            </a:extLst>
          </p:cNvPr>
          <p:cNvSpPr/>
          <p:nvPr/>
        </p:nvSpPr>
        <p:spPr>
          <a:xfrm rot="16200000" flipH="1">
            <a:off x="7245296" y="621714"/>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0" name="Left Brace 9">
            <a:extLst>
              <a:ext uri="{FF2B5EF4-FFF2-40B4-BE49-F238E27FC236}">
                <a16:creationId xmlns:a16="http://schemas.microsoft.com/office/drawing/2014/main" id="{95E0AB3D-5684-E16E-1E59-57A082FFB21F}"/>
              </a:ext>
            </a:extLst>
          </p:cNvPr>
          <p:cNvSpPr/>
          <p:nvPr/>
        </p:nvSpPr>
        <p:spPr>
          <a:xfrm rot="16200000" flipH="1">
            <a:off x="6068834" y="1217181"/>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1" name="Rectangle 10">
            <a:extLst>
              <a:ext uri="{FF2B5EF4-FFF2-40B4-BE49-F238E27FC236}">
                <a16:creationId xmlns:a16="http://schemas.microsoft.com/office/drawing/2014/main" id="{00E1B391-5188-A3DA-5B0C-B5BA16EC36FF}"/>
              </a:ext>
            </a:extLst>
          </p:cNvPr>
          <p:cNvSpPr/>
          <p:nvPr/>
        </p:nvSpPr>
        <p:spPr>
          <a:xfrm>
            <a:off x="6926638" y="1077169"/>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12" name="Rectangle 11">
            <a:extLst>
              <a:ext uri="{FF2B5EF4-FFF2-40B4-BE49-F238E27FC236}">
                <a16:creationId xmlns:a16="http://schemas.microsoft.com/office/drawing/2014/main" id="{B104A785-82A3-277C-4024-4A8D58A40679}"/>
              </a:ext>
            </a:extLst>
          </p:cNvPr>
          <p:cNvSpPr/>
          <p:nvPr/>
        </p:nvSpPr>
        <p:spPr>
          <a:xfrm>
            <a:off x="5737913" y="1082832"/>
            <a:ext cx="1237046" cy="307777"/>
          </a:xfrm>
          <a:prstGeom prst="rect">
            <a:avLst/>
          </a:prstGeom>
        </p:spPr>
        <p:txBody>
          <a:bodyPr wrap="square">
            <a:spAutoFit/>
          </a:bodyPr>
          <a:lstStyle/>
          <a:p>
            <a:r>
              <a:rPr lang="en-US" dirty="0">
                <a:solidFill>
                  <a:srgbClr val="255ED3"/>
                </a:solidFill>
                <a:latin typeface="Corbel" panose="020B0503020204020204" pitchFamily="34" charset="0"/>
              </a:rPr>
              <a:t>next word</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E06F19E3-F14C-C555-D219-CC3EFD27689C}"/>
                  </a:ext>
                </a:extLst>
              </p:cNvPr>
              <p:cNvSpPr txBox="1">
                <a:spLocks/>
              </p:cNvSpPr>
              <p:nvPr/>
            </p:nvSpPr>
            <p:spPr>
              <a:xfrm>
                <a:off x="5378823" y="1402788"/>
                <a:ext cx="3074083"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2800" dirty="0">
                    <a:solidFill>
                      <a:schemeClr val="tx1"/>
                    </a:solidFill>
                  </a:rPr>
                  <a:t>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13" name="Content Placeholder 2">
                <a:extLst>
                  <a:ext uri="{FF2B5EF4-FFF2-40B4-BE49-F238E27FC236}">
                    <a16:creationId xmlns:a16="http://schemas.microsoft.com/office/drawing/2014/main" id="{E06F19E3-F14C-C555-D219-CC3EFD27689C}"/>
                  </a:ext>
                </a:extLst>
              </p:cNvPr>
              <p:cNvSpPr txBox="1">
                <a:spLocks noRot="1" noChangeAspect="1" noMove="1" noResize="1" noEditPoints="1" noAdjustHandles="1" noChangeArrowheads="1" noChangeShapeType="1" noTextEdit="1"/>
              </p:cNvSpPr>
              <p:nvPr/>
            </p:nvSpPr>
            <p:spPr>
              <a:xfrm>
                <a:off x="5378823" y="1402788"/>
                <a:ext cx="3074083" cy="869387"/>
              </a:xfrm>
              <a:prstGeom prst="rect">
                <a:avLst/>
              </a:prstGeom>
              <a:blipFill>
                <a:blip r:embed="rId3"/>
                <a:stretch>
                  <a:fillRect r="-2469"/>
                </a:stretch>
              </a:blipFill>
              <a:ln>
                <a:no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565F6B06-F929-321E-7FFD-EF5A074E6FE6}"/>
              </a:ext>
            </a:extLst>
          </p:cNvPr>
          <p:cNvSpPr txBox="1"/>
          <p:nvPr/>
        </p:nvSpPr>
        <p:spPr>
          <a:xfrm>
            <a:off x="5612011" y="4438590"/>
            <a:ext cx="2544561" cy="568454"/>
          </a:xfrm>
          <a:prstGeom prst="wedgeRoundRectCallout">
            <a:avLst>
              <a:gd name="adj1" fmla="val 20000"/>
              <a:gd name="adj2" fmla="val -6791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marL="165100" marR="157480" algn="ctr">
              <a:lnSpc>
                <a:spcPct val="101899"/>
              </a:lnSpc>
              <a:spcBef>
                <a:spcPts val="245"/>
              </a:spcBef>
            </a:pPr>
            <a:r>
              <a:rPr lang="en-US" dirty="0">
                <a:latin typeface="Tahoma" panose="020B0604030504040204" pitchFamily="34" charset="0"/>
                <a:ea typeface="Tahoma" panose="020B0604030504040204" pitchFamily="34" charset="0"/>
                <a:cs typeface="Tahoma" panose="020B0604030504040204" pitchFamily="34" charset="0"/>
              </a:rPr>
              <a:t>Notice this special word to indicate end of sentences</a:t>
            </a:r>
          </a:p>
        </p:txBody>
      </p:sp>
    </p:spTree>
    <p:extLst>
      <p:ext uri="{BB962C8B-B14F-4D97-AF65-F5344CB8AC3E}">
        <p14:creationId xmlns:p14="http://schemas.microsoft.com/office/powerpoint/2010/main" val="350439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08DE-3F9E-73A0-29AF-8E025AE5C75D}"/>
              </a:ext>
            </a:extLst>
          </p:cNvPr>
          <p:cNvSpPr>
            <a:spLocks noGrp="1"/>
          </p:cNvSpPr>
          <p:nvPr>
            <p:ph type="title"/>
          </p:nvPr>
        </p:nvSpPr>
        <p:spPr/>
        <p:txBody>
          <a:bodyPr>
            <a:normAutofit/>
          </a:bodyPr>
          <a:lstStyle/>
          <a:p>
            <a:r>
              <a:rPr lang="en-US" dirty="0"/>
              <a:t>Why Care About Language Modeling?</a:t>
            </a:r>
          </a:p>
        </p:txBody>
      </p:sp>
      <p:sp>
        <p:nvSpPr>
          <p:cNvPr id="3" name="Content Placeholder 2">
            <a:extLst>
              <a:ext uri="{FF2B5EF4-FFF2-40B4-BE49-F238E27FC236}">
                <a16:creationId xmlns:a16="http://schemas.microsoft.com/office/drawing/2014/main" id="{BDC84495-7F96-CCD5-6659-F18DC5A1DCAB}"/>
              </a:ext>
            </a:extLst>
          </p:cNvPr>
          <p:cNvSpPr>
            <a:spLocks noGrp="1"/>
          </p:cNvSpPr>
          <p:nvPr>
            <p:ph type="body" sz="quarter" idx="16"/>
          </p:nvPr>
        </p:nvSpPr>
        <p:spPr/>
        <p:txBody>
          <a:bodyPr>
            <a:normAutofit/>
          </a:bodyPr>
          <a:lstStyle/>
          <a:p>
            <a:r>
              <a:rPr lang="en-US" dirty="0"/>
              <a:t>Language Modeling is a </a:t>
            </a:r>
            <a:r>
              <a:rPr lang="en-US" strike="sngStrike" dirty="0">
                <a:solidFill>
                  <a:srgbClr val="C00000"/>
                </a:solidFill>
              </a:rPr>
              <a:t>subcomponent</a:t>
            </a:r>
            <a:r>
              <a:rPr lang="en-US" dirty="0"/>
              <a:t> </a:t>
            </a:r>
            <a:r>
              <a:rPr lang="en-US" dirty="0">
                <a:solidFill>
                  <a:srgbClr val="C00000"/>
                </a:solidFill>
              </a:rPr>
              <a:t>superset</a:t>
            </a:r>
            <a:r>
              <a:rPr lang="en-US" dirty="0"/>
              <a:t> of many tasks: </a:t>
            </a:r>
          </a:p>
          <a:p>
            <a:pPr lvl="1"/>
            <a:r>
              <a:rPr lang="en-US" dirty="0"/>
              <a:t>Summarization </a:t>
            </a:r>
          </a:p>
          <a:p>
            <a:pPr lvl="1"/>
            <a:r>
              <a:rPr lang="en-US" dirty="0"/>
              <a:t>Machine translation </a:t>
            </a:r>
          </a:p>
          <a:p>
            <a:pPr lvl="1"/>
            <a:r>
              <a:rPr lang="en-US" dirty="0"/>
              <a:t>Spelling correction </a:t>
            </a:r>
          </a:p>
          <a:p>
            <a:pPr lvl="1"/>
            <a:r>
              <a:rPr lang="en-US" dirty="0"/>
              <a:t>Dialogue etc. </a:t>
            </a:r>
          </a:p>
          <a:p>
            <a:pPr lvl="1"/>
            <a:endParaRPr lang="en-US" dirty="0"/>
          </a:p>
          <a:p>
            <a:r>
              <a:rPr lang="en-US" dirty="0"/>
              <a:t>Language Modeling is an effective proxy for </a:t>
            </a:r>
            <a:r>
              <a:rPr lang="en-US" dirty="0">
                <a:solidFill>
                  <a:srgbClr val="C00000"/>
                </a:solidFill>
              </a:rPr>
              <a:t>language understanding</a:t>
            </a:r>
            <a:r>
              <a:rPr lang="en-US" dirty="0"/>
              <a:t>. </a:t>
            </a:r>
          </a:p>
          <a:p>
            <a:pPr lvl="1"/>
            <a:r>
              <a:rPr lang="en-US" dirty="0">
                <a:solidFill>
                  <a:srgbClr val="C00000"/>
                </a:solidFill>
              </a:rPr>
              <a:t>Effective ability to predict forthcoming words </a:t>
            </a:r>
            <a:r>
              <a:rPr lang="en-US" dirty="0"/>
              <a:t>requires on </a:t>
            </a:r>
            <a:r>
              <a:rPr lang="en-US" dirty="0">
                <a:solidFill>
                  <a:srgbClr val="C00000"/>
                </a:solidFill>
              </a:rPr>
              <a:t>understanding of context/prefix.</a:t>
            </a:r>
          </a:p>
          <a:p>
            <a:endParaRPr lang="en-US" dirty="0"/>
          </a:p>
        </p:txBody>
      </p:sp>
    </p:spTree>
    <p:extLst>
      <p:ext uri="{BB962C8B-B14F-4D97-AF65-F5344CB8AC3E}">
        <p14:creationId xmlns:p14="http://schemas.microsoft.com/office/powerpoint/2010/main" val="3807516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6F92-D7C6-098E-F95B-67522B89F14E}"/>
              </a:ext>
            </a:extLst>
          </p:cNvPr>
          <p:cNvSpPr>
            <a:spLocks noGrp="1"/>
          </p:cNvSpPr>
          <p:nvPr>
            <p:ph type="title"/>
          </p:nvPr>
        </p:nvSpPr>
        <p:spPr/>
        <p:txBody>
          <a:bodyPr>
            <a:normAutofit/>
          </a:bodyPr>
          <a:lstStyle/>
          <a:p>
            <a:r>
              <a:rPr lang="en-US" dirty="0"/>
              <a:t>You use Language Models every day! </a:t>
            </a:r>
          </a:p>
        </p:txBody>
      </p:sp>
      <p:sp>
        <p:nvSpPr>
          <p:cNvPr id="4" name="Text Placeholder 3">
            <a:extLst>
              <a:ext uri="{FF2B5EF4-FFF2-40B4-BE49-F238E27FC236}">
                <a16:creationId xmlns:a16="http://schemas.microsoft.com/office/drawing/2014/main" id="{874B4056-627A-8CF8-A710-BD40005F36EB}"/>
              </a:ext>
            </a:extLst>
          </p:cNvPr>
          <p:cNvSpPr>
            <a:spLocks noGrp="1"/>
          </p:cNvSpPr>
          <p:nvPr>
            <p:ph type="body" sz="quarter" idx="16"/>
          </p:nvPr>
        </p:nvSpPr>
        <p:spPr/>
        <p:txBody>
          <a:bodyPr/>
          <a:lstStyle/>
          <a:p>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3C6FD2FD-3D2A-957B-BC7B-5D2FF1F31B51}"/>
              </a:ext>
            </a:extLst>
          </p:cNvPr>
          <p:cNvPicPr>
            <a:picLocks noGrp="1" noChangeAspect="1"/>
          </p:cNvPicPr>
          <p:nvPr>
            <p:ph idx="4294967295"/>
          </p:nvPr>
        </p:nvPicPr>
        <p:blipFill>
          <a:blip r:embed="rId3"/>
          <a:stretch>
            <a:fillRect/>
          </a:stretch>
        </p:blipFill>
        <p:spPr>
          <a:xfrm>
            <a:off x="467836" y="1558925"/>
            <a:ext cx="3937000" cy="2921000"/>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25061537-8846-96D2-7B66-DDBD9BF07CDB}"/>
              </a:ext>
            </a:extLst>
          </p:cNvPr>
          <p:cNvPicPr>
            <a:picLocks noChangeAspect="1"/>
          </p:cNvPicPr>
          <p:nvPr/>
        </p:nvPicPr>
        <p:blipFill>
          <a:blip r:embed="rId4"/>
          <a:stretch>
            <a:fillRect/>
          </a:stretch>
        </p:blipFill>
        <p:spPr>
          <a:xfrm>
            <a:off x="4572000" y="1223215"/>
            <a:ext cx="3682872" cy="3592605"/>
          </a:xfrm>
          <a:prstGeom prst="rect">
            <a:avLst/>
          </a:prstGeom>
        </p:spPr>
      </p:pic>
    </p:spTree>
    <p:extLst>
      <p:ext uri="{BB962C8B-B14F-4D97-AF65-F5344CB8AC3E}">
        <p14:creationId xmlns:p14="http://schemas.microsoft.com/office/powerpoint/2010/main" val="2466142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65F6A-079F-52A1-D34D-B8F6E186CBF6}"/>
              </a:ext>
            </a:extLst>
          </p:cNvPr>
          <p:cNvSpPr>
            <a:spLocks noGrp="1"/>
          </p:cNvSpPr>
          <p:nvPr>
            <p:ph type="title"/>
          </p:nvPr>
        </p:nvSpPr>
        <p:spPr/>
        <p:txBody>
          <a:bodyPr>
            <a:normAutofit/>
          </a:bodyPr>
          <a:lstStyle/>
          <a:p>
            <a:r>
              <a:rPr lang="en-US" dirty="0"/>
              <a:t>You use Language Models every day! </a:t>
            </a:r>
          </a:p>
        </p:txBody>
      </p:sp>
      <p:sp>
        <p:nvSpPr>
          <p:cNvPr id="4" name="Text Placeholder 3">
            <a:extLst>
              <a:ext uri="{FF2B5EF4-FFF2-40B4-BE49-F238E27FC236}">
                <a16:creationId xmlns:a16="http://schemas.microsoft.com/office/drawing/2014/main" id="{F2052A1C-367A-FA4E-C783-7E4CCF8B6FB9}"/>
              </a:ext>
            </a:extLst>
          </p:cNvPr>
          <p:cNvSpPr>
            <a:spLocks noGrp="1"/>
          </p:cNvSpPr>
          <p:nvPr>
            <p:ph type="body" sz="quarter" idx="16"/>
          </p:nvPr>
        </p:nvSpPr>
        <p:spPr/>
        <p:txBody>
          <a:bodyPr/>
          <a:lstStyle/>
          <a:p>
            <a:endParaRPr lang="en-US"/>
          </a:p>
        </p:txBody>
      </p:sp>
      <p:pic>
        <p:nvPicPr>
          <p:cNvPr id="2052" name="Picture 4" descr="ChatGPT taught me something powerful about human collaboration - The Boston  Globe">
            <a:extLst>
              <a:ext uri="{FF2B5EF4-FFF2-40B4-BE49-F238E27FC236}">
                <a16:creationId xmlns:a16="http://schemas.microsoft.com/office/drawing/2014/main" id="{72C22C91-E8A0-8E59-D125-967322E29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08" y="1067826"/>
            <a:ext cx="5784983" cy="385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710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07EF-1DC6-429A-E18C-3C0CDFD9D77C}"/>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DB6C120A-F227-93C8-8BB5-31AF28F386EC}"/>
              </a:ext>
            </a:extLst>
          </p:cNvPr>
          <p:cNvSpPr>
            <a:spLocks noGrp="1"/>
          </p:cNvSpPr>
          <p:nvPr>
            <p:ph type="body" sz="quarter" idx="16"/>
          </p:nvPr>
        </p:nvSpPr>
        <p:spPr/>
        <p:txBody>
          <a:bodyPr/>
          <a:lstStyle/>
          <a:p>
            <a:r>
              <a:rPr lang="en-US" sz="1800" b="1" dirty="0"/>
              <a:t>Language modeling:</a:t>
            </a:r>
            <a:r>
              <a:rPr lang="en-US" sz="1800" dirty="0"/>
              <a:t> building probabilistic distribution over language. </a:t>
            </a:r>
          </a:p>
          <a:p>
            <a:pPr marL="0" indent="0">
              <a:buNone/>
            </a:pPr>
            <a:br>
              <a:rPr lang="en-US" sz="1800" dirty="0"/>
            </a:br>
            <a:endParaRPr lang="en-US" sz="1800" dirty="0"/>
          </a:p>
          <a:p>
            <a:r>
              <a:rPr lang="en-US" sz="1800" dirty="0"/>
              <a:t>An accurate distribution of language enables us to solve many important tasks that involve language communication. </a:t>
            </a:r>
            <a:br>
              <a:rPr lang="en-US" sz="1800" dirty="0"/>
            </a:br>
            <a:endParaRPr lang="en-US" sz="1800" dirty="0"/>
          </a:p>
          <a:p>
            <a:endParaRPr lang="en-US" sz="1800" dirty="0"/>
          </a:p>
          <a:p>
            <a:r>
              <a:rPr lang="en-US" sz="1800" b="1" dirty="0"/>
              <a:t>Next question</a:t>
            </a:r>
            <a:r>
              <a:rPr lang="en-US" sz="1800" dirty="0"/>
              <a:t>: how do you actually estimate this distribution? </a:t>
            </a:r>
          </a:p>
        </p:txBody>
      </p:sp>
    </p:spTree>
    <p:extLst>
      <p:ext uri="{BB962C8B-B14F-4D97-AF65-F5344CB8AC3E}">
        <p14:creationId xmlns:p14="http://schemas.microsoft.com/office/powerpoint/2010/main" val="3626594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669BE6-2E2D-4008-F497-05C495D769AD}"/>
              </a:ext>
            </a:extLst>
          </p:cNvPr>
          <p:cNvSpPr>
            <a:spLocks noGrp="1"/>
          </p:cNvSpPr>
          <p:nvPr>
            <p:ph type="body" sz="quarter" idx="16"/>
          </p:nvPr>
        </p:nvSpPr>
        <p:spPr/>
        <p:txBody>
          <a:bodyPr/>
          <a:lstStyle/>
          <a:p>
            <a:pPr algn="ctr"/>
            <a:r>
              <a:rPr lang="en-US" sz="5400" dirty="0"/>
              <a:t>Language Modeling </a:t>
            </a:r>
            <a:br>
              <a:rPr lang="en-US" sz="5400" dirty="0"/>
            </a:br>
            <a:r>
              <a:rPr lang="en-US" sz="5400" dirty="0"/>
              <a:t>with Counting</a:t>
            </a:r>
          </a:p>
        </p:txBody>
      </p:sp>
      <p:sp>
        <p:nvSpPr>
          <p:cNvPr id="3" name="Text Placeholder 2">
            <a:extLst>
              <a:ext uri="{FF2B5EF4-FFF2-40B4-BE49-F238E27FC236}">
                <a16:creationId xmlns:a16="http://schemas.microsoft.com/office/drawing/2014/main" id="{1F790100-8DA0-5A6A-F61E-A9CAFB136E05}"/>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115348364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99C2C-8B79-51A5-0BD3-2AEDBF9769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A0AF0B-20A4-990B-7A72-36BBBEBF9110}"/>
              </a:ext>
            </a:extLst>
          </p:cNvPr>
          <p:cNvSpPr>
            <a:spLocks noGrp="1"/>
          </p:cNvSpPr>
          <p:nvPr>
            <p:ph type="title"/>
          </p:nvPr>
        </p:nvSpPr>
        <p:spPr/>
        <p:txBody>
          <a:bodyPr>
            <a:normAutofit/>
          </a:bodyPr>
          <a:lstStyle/>
          <a:p>
            <a:r>
              <a:rPr lang="en-US" dirty="0"/>
              <a:t>LMs as a Marginal Distribution</a:t>
            </a:r>
          </a:p>
        </p:txBody>
      </p:sp>
      <p:sp>
        <p:nvSpPr>
          <p:cNvPr id="3" name="Content Placeholder 2">
            <a:extLst>
              <a:ext uri="{FF2B5EF4-FFF2-40B4-BE49-F238E27FC236}">
                <a16:creationId xmlns:a16="http://schemas.microsoft.com/office/drawing/2014/main" id="{9F1B1F1F-B4D1-378E-D262-051BD5D22F82}"/>
              </a:ext>
            </a:extLst>
          </p:cNvPr>
          <p:cNvSpPr>
            <a:spLocks noGrp="1"/>
          </p:cNvSpPr>
          <p:nvPr>
            <p:ph type="body" sz="quarter" idx="16"/>
          </p:nvPr>
        </p:nvSpPr>
        <p:spPr/>
        <p:txBody>
          <a:bodyPr>
            <a:normAutofit/>
          </a:bodyPr>
          <a:lstStyle/>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Now the question is, how to estimate this distribution. </a:t>
            </a:r>
          </a:p>
          <a:p>
            <a:endParaRPr lang="en-US" dirty="0"/>
          </a:p>
          <a:p>
            <a:endParaRPr lang="en-US" dirty="0"/>
          </a:p>
          <a:p>
            <a:endParaRPr lang="en-US" dirty="0"/>
          </a:p>
          <a:p>
            <a:endParaRPr lang="en-US" dirty="0"/>
          </a:p>
          <a:p>
            <a:endParaRPr lang="en-US" dirty="0"/>
          </a:p>
          <a:p>
            <a:endParaRPr lang="en-US" dirty="0"/>
          </a:p>
        </p:txBody>
      </p:sp>
      <p:sp>
        <p:nvSpPr>
          <p:cNvPr id="4" name="Left Brace 3">
            <a:extLst>
              <a:ext uri="{FF2B5EF4-FFF2-40B4-BE49-F238E27FC236}">
                <a16:creationId xmlns:a16="http://schemas.microsoft.com/office/drawing/2014/main" id="{5EB5242A-C57E-73B7-503E-F2E02FAA7234}"/>
              </a:ext>
            </a:extLst>
          </p:cNvPr>
          <p:cNvSpPr/>
          <p:nvPr/>
        </p:nvSpPr>
        <p:spPr>
          <a:xfrm rot="16200000" flipH="1">
            <a:off x="4929187" y="718043"/>
            <a:ext cx="172977" cy="249234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54ECFD8E-4A57-EE82-B152-5337CE66AB35}"/>
              </a:ext>
            </a:extLst>
          </p:cNvPr>
          <p:cNvSpPr/>
          <p:nvPr/>
        </p:nvSpPr>
        <p:spPr>
          <a:xfrm rot="16200000" flipH="1">
            <a:off x="2597351" y="1726649"/>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B952F151-6DAD-9365-B476-18C5BAAF4C77}"/>
              </a:ext>
            </a:extLst>
          </p:cNvPr>
          <p:cNvSpPr/>
          <p:nvPr/>
        </p:nvSpPr>
        <p:spPr>
          <a:xfrm>
            <a:off x="4640413" y="1556379"/>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053E6F35-DEE9-F720-7001-27C8658FC483}"/>
              </a:ext>
            </a:extLst>
          </p:cNvPr>
          <p:cNvSpPr/>
          <p:nvPr/>
        </p:nvSpPr>
        <p:spPr>
          <a:xfrm>
            <a:off x="2394020" y="1422179"/>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1430B014-C673-06BF-8602-52658A0214A4}"/>
                  </a:ext>
                </a:extLst>
              </p:cNvPr>
              <p:cNvSpPr txBox="1">
                <a:spLocks/>
              </p:cNvSpPr>
              <p:nvPr/>
            </p:nvSpPr>
            <p:spPr>
              <a:xfrm>
                <a:off x="-80920" y="2109778"/>
                <a:ext cx="8388944" cy="840010"/>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ClrTx/>
                  <a:buFont typeface="Arial" panose="020B0604020202020204" pitchFamily="34" charset="0"/>
                  <a:buNone/>
                </a:pPr>
                <a:r>
                  <a:rPr lang="en-US" sz="5400" dirty="0"/>
                  <a:t>   </a:t>
                </a:r>
                <a:r>
                  <a:rPr lang="en-US" sz="5400" b="1" dirty="0"/>
                  <a:t>P</a:t>
                </a:r>
                <a:r>
                  <a:rPr lang="en-US" sz="5400" dirty="0"/>
                  <a:t>(</a:t>
                </a:r>
                <a14:m>
                  <m:oMath xmlns:m="http://schemas.openxmlformats.org/officeDocument/2006/math">
                    <m:sSub>
                      <m:sSubPr>
                        <m:ctrlPr>
                          <a:rPr lang="en-US" sz="5400" i="1" smtClean="0">
                            <a:latin typeface="Cambria Math" panose="02040503050406030204" pitchFamily="18" charset="0"/>
                          </a:rPr>
                        </m:ctrlPr>
                      </m:sSubPr>
                      <m:e>
                        <m:r>
                          <a:rPr lang="en-US" sz="5400" i="1" smtClean="0">
                            <a:latin typeface="Cambria Math" panose="02040503050406030204" pitchFamily="18" charset="0"/>
                          </a:rPr>
                          <m:t>𝑋</m:t>
                        </m:r>
                      </m:e>
                      <m:sub>
                        <m:r>
                          <a:rPr lang="en-US" sz="540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i="1" smtClean="0">
                            <a:latin typeface="Cambria Math" panose="02040503050406030204" pitchFamily="18" charset="0"/>
                          </a:rPr>
                          <m:t>𝑋</m:t>
                        </m:r>
                      </m:e>
                      <m:sub>
                        <m:r>
                          <a:rPr lang="en-US" sz="5400" i="1" smtClean="0">
                            <a:latin typeface="Cambria Math" panose="02040503050406030204" pitchFamily="18" charset="0"/>
                          </a:rPr>
                          <m:t>1</m:t>
                        </m:r>
                      </m:sub>
                    </m:sSub>
                    <m:r>
                      <a:rPr lang="en-US" sz="540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i="1" smtClean="0">
                            <a:latin typeface="Cambria Math" panose="02040503050406030204" pitchFamily="18" charset="0"/>
                          </a:rPr>
                          <m:t>𝑡</m:t>
                        </m:r>
                        <m:r>
                          <a:rPr lang="en-US" sz="5400" i="1" smtClean="0">
                            <a:latin typeface="Cambria Math" panose="02040503050406030204" pitchFamily="18" charset="0"/>
                          </a:rPr>
                          <m:t>−1</m:t>
                        </m:r>
                      </m:sub>
                    </m:sSub>
                  </m:oMath>
                </a14:m>
                <a:r>
                  <a:rPr lang="en-US" sz="5400" dirty="0"/>
                  <a:t>)</a:t>
                </a:r>
              </a:p>
            </p:txBody>
          </p:sp>
        </mc:Choice>
        <mc:Fallback xmlns="">
          <p:sp>
            <p:nvSpPr>
              <p:cNvPr id="9" name="Content Placeholder 2">
                <a:extLst>
                  <a:ext uri="{FF2B5EF4-FFF2-40B4-BE49-F238E27FC236}">
                    <a16:creationId xmlns:a16="http://schemas.microsoft.com/office/drawing/2014/main" id="{1430B014-C673-06BF-8602-52658A0214A4}"/>
                  </a:ext>
                </a:extLst>
              </p:cNvPr>
              <p:cNvSpPr txBox="1">
                <a:spLocks noRot="1" noChangeAspect="1" noMove="1" noResize="1" noEditPoints="1" noAdjustHandles="1" noChangeArrowheads="1" noChangeShapeType="1" noTextEdit="1"/>
              </p:cNvSpPr>
              <p:nvPr/>
            </p:nvSpPr>
            <p:spPr>
              <a:xfrm>
                <a:off x="-80920" y="2109778"/>
                <a:ext cx="8388944" cy="840010"/>
              </a:xfrm>
              <a:prstGeom prst="rect">
                <a:avLst/>
              </a:prstGeom>
              <a:blipFill>
                <a:blip r:embed="rId3"/>
                <a:stretch>
                  <a:fillRect t="-31343" b="-40299"/>
                </a:stretch>
              </a:blipFill>
            </p:spPr>
            <p:txBody>
              <a:bodyPr/>
              <a:lstStyle/>
              <a:p>
                <a:r>
                  <a:rPr lang="en-US">
                    <a:noFill/>
                  </a:rPr>
                  <a:t> </a:t>
                </a:r>
              </a:p>
            </p:txBody>
          </p:sp>
        </mc:Fallback>
      </mc:AlternateContent>
    </p:spTree>
    <p:extLst>
      <p:ext uri="{BB962C8B-B14F-4D97-AF65-F5344CB8AC3E}">
        <p14:creationId xmlns:p14="http://schemas.microsoft.com/office/powerpoint/2010/main" val="803672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C8042C-E183-BE11-2A85-EA6CDF9D2B29}"/>
              </a:ext>
            </a:extLst>
          </p:cNvPr>
          <p:cNvSpPr>
            <a:spLocks noGrp="1"/>
          </p:cNvSpPr>
          <p:nvPr>
            <p:ph type="title"/>
          </p:nvPr>
        </p:nvSpPr>
        <p:spPr/>
        <p:txBody>
          <a:bodyPr>
            <a:normAutofit/>
          </a:bodyPr>
          <a:lstStyle/>
          <a:p>
            <a:r>
              <a:rPr lang="en-US" dirty="0"/>
              <a:t>Language Modeling: Motivation</a:t>
            </a:r>
          </a:p>
        </p:txBody>
      </p:sp>
      <p:sp>
        <p:nvSpPr>
          <p:cNvPr id="4" name="Content Placeholder 3">
            <a:extLst>
              <a:ext uri="{FF2B5EF4-FFF2-40B4-BE49-F238E27FC236}">
                <a16:creationId xmlns:a16="http://schemas.microsoft.com/office/drawing/2014/main" id="{D4126508-163C-DB75-22EA-5D750FE11686}"/>
              </a:ext>
            </a:extLst>
          </p:cNvPr>
          <p:cNvSpPr>
            <a:spLocks noGrp="1"/>
          </p:cNvSpPr>
          <p:nvPr>
            <p:ph type="body" sz="quarter" idx="16"/>
          </p:nvPr>
        </p:nvSpPr>
        <p:spPr/>
        <p:txBody>
          <a:bodyPr>
            <a:normAutofit/>
          </a:bodyPr>
          <a:lstStyle/>
          <a:p>
            <a:r>
              <a:rPr lang="en-US" sz="2400" dirty="0"/>
              <a:t>Earlier we define </a:t>
            </a:r>
            <a:r>
              <a:rPr lang="en-US" sz="2400" b="1" dirty="0">
                <a:solidFill>
                  <a:srgbClr val="0070C0"/>
                </a:solidFill>
              </a:rPr>
              <a:t>Self-Supervised</a:t>
            </a:r>
            <a:r>
              <a:rPr lang="en-US" sz="2400" b="1" dirty="0"/>
              <a:t> </a:t>
            </a:r>
            <a:r>
              <a:rPr lang="en-US" sz="2400" dirty="0"/>
              <a:t>models as </a:t>
            </a:r>
            <a:r>
              <a:rPr lang="en-US" sz="2400" dirty="0">
                <a:latin typeface="Corbel" panose="020B0503020204020204" pitchFamily="34" charset="0"/>
              </a:rPr>
              <a:t>as </a:t>
            </a:r>
            <a:br>
              <a:rPr lang="en-US" sz="2400" dirty="0">
                <a:latin typeface="Corbel" panose="020B0503020204020204" pitchFamily="34" charset="0"/>
              </a:rPr>
            </a:br>
            <a:r>
              <a:rPr lang="en-US" sz="2400" dirty="0">
                <a:solidFill>
                  <a:srgbClr val="C00000"/>
                </a:solidFill>
                <a:latin typeface="Corbel" panose="020B0503020204020204" pitchFamily="34" charset="0"/>
              </a:rPr>
              <a:t>predictive models </a:t>
            </a:r>
            <a:r>
              <a:rPr lang="en-US" sz="2400" dirty="0">
                <a:latin typeface="Corbel" panose="020B0503020204020204" pitchFamily="34" charset="0"/>
              </a:rPr>
              <a:t>of the world! </a:t>
            </a:r>
            <a:br>
              <a:rPr lang="en-US" sz="2400" dirty="0">
                <a:latin typeface="Corbel" panose="020B0503020204020204" pitchFamily="34" charset="0"/>
              </a:rPr>
            </a:br>
            <a:endParaRPr lang="en-US" sz="2400" dirty="0">
              <a:latin typeface="Corbel" panose="020B0503020204020204" pitchFamily="34" charset="0"/>
            </a:endParaRPr>
          </a:p>
          <a:p>
            <a:r>
              <a:rPr lang="en-US" sz="2400" b="1" dirty="0"/>
              <a:t>Language models </a:t>
            </a:r>
            <a:r>
              <a:rPr lang="en-US" sz="2400" dirty="0"/>
              <a:t>are self-supervised, or predictive models of language. </a:t>
            </a:r>
          </a:p>
          <a:p>
            <a:endParaRPr lang="en-US" sz="2400" dirty="0"/>
          </a:p>
          <a:p>
            <a:r>
              <a:rPr lang="en-US" sz="2400" dirty="0"/>
              <a:t>How do you formulate? How do you build them?</a:t>
            </a:r>
          </a:p>
          <a:p>
            <a:pPr marL="114300" indent="0">
              <a:buNone/>
            </a:pPr>
            <a:endParaRPr lang="en-US" sz="2400" dirty="0"/>
          </a:p>
        </p:txBody>
      </p:sp>
    </p:spTree>
    <p:extLst>
      <p:ext uri="{BB962C8B-B14F-4D97-AF65-F5344CB8AC3E}">
        <p14:creationId xmlns:p14="http://schemas.microsoft.com/office/powerpoint/2010/main" val="3132689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507EB-BE8E-6E79-723D-726A761EED6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9DD54-67E3-DC8D-FF5E-BF8FBFB51F06}"/>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A7C9DD54-67E3-DC8D-FF5E-BF8FBFB51F06}"/>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005B9BDE-5CD5-2372-4EF4-515F04027DAE}"/>
              </a:ext>
            </a:extLst>
          </p:cNvPr>
          <p:cNvSpPr txBox="1"/>
          <p:nvPr/>
        </p:nvSpPr>
        <p:spPr>
          <a:xfrm>
            <a:off x="431168" y="1522761"/>
            <a:ext cx="8036176" cy="1200329"/>
          </a:xfrm>
          <a:prstGeom prst="rect">
            <a:avLst/>
          </a:prstGeom>
          <a:noFill/>
        </p:spPr>
        <p:txBody>
          <a:bodyPr wrap="square">
            <a:spAutoFit/>
          </a:bodyPr>
          <a:lstStyle/>
          <a:p>
            <a:r>
              <a:rPr lang="en-US" sz="1800" dirty="0">
                <a:latin typeface="Corbel" panose="020B0503020204020204" pitchFamily="34" charset="0"/>
              </a:rPr>
              <a:t>How do we estimate these probabilities?  </a:t>
            </a:r>
          </a:p>
          <a:p>
            <a:r>
              <a:rPr lang="en-US" sz="1800" dirty="0">
                <a:solidFill>
                  <a:srgbClr val="C00000"/>
                </a:solidFill>
                <a:latin typeface="Corbel" panose="020B0503020204020204" pitchFamily="34" charset="0"/>
              </a:rPr>
              <a:t>Let’s just count! </a:t>
            </a:r>
          </a:p>
          <a:p>
            <a:endParaRPr lang="en-US" sz="1800" dirty="0">
              <a:latin typeface="Corbel" panose="020B0503020204020204" pitchFamily="34" charset="0"/>
            </a:endParaRPr>
          </a:p>
          <a:p>
            <a:endParaRPr lang="en-US" sz="18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699810-7EA6-6D12-8DAE-4C1E224FFB1C}"/>
                  </a:ext>
                </a:extLst>
              </p:cNvPr>
              <p:cNvSpPr txBox="1"/>
              <p:nvPr/>
            </p:nvSpPr>
            <p:spPr>
              <a:xfrm>
                <a:off x="263739" y="2191708"/>
                <a:ext cx="8616521" cy="779957"/>
              </a:xfrm>
              <a:prstGeom prst="rect">
                <a:avLst/>
              </a:prstGeom>
              <a:noFill/>
            </p:spPr>
            <p:txBody>
              <a:bodyPr wrap="square">
                <a:spAutoFit/>
              </a:bodyPr>
              <a:lstStyle/>
              <a:p>
                <a:pPr marL="0" indent="0" algn="ctr">
                  <a:buClrTx/>
                  <a:buNone/>
                </a:pPr>
                <a:r>
                  <a:rPr lang="en-US" sz="2400" dirty="0">
                    <a:latin typeface="Cambria Math" panose="02040503050406030204" pitchFamily="18" charset="0"/>
                    <a:ea typeface="Cambria Math" panose="02040503050406030204" pitchFamily="18" charset="0"/>
                  </a:rPr>
                  <a:t>P(“mat” | “the cat sat on the”)</a:t>
                </a:r>
                <a:r>
                  <a:rPr lang="en-US" sz="2800" dirty="0">
                    <a:latin typeface="Corbel" panose="020B0503020204020204" pitchFamily="34" charset="0"/>
                  </a:rPr>
                  <a:t> </a:t>
                </a:r>
                <a14:m>
                  <m:oMath xmlns:m="http://schemas.openxmlformats.org/officeDocument/2006/math">
                    <m:r>
                      <a:rPr lang="en-US" sz="2800">
                        <a:latin typeface="Cambria Math" panose="02040503050406030204" pitchFamily="18" charset="0"/>
                      </a:rPr>
                      <m:t>≈</m:t>
                    </m:r>
                  </m:oMath>
                </a14:m>
                <a:r>
                  <a:rPr lang="en-US" sz="2800" dirty="0">
                    <a:latin typeface="Corbel" panose="020B0503020204020204" pitchFamily="34" charset="0"/>
                  </a:rPr>
                  <a:t> </a:t>
                </a:r>
                <a14:m>
                  <m:oMath xmlns:m="http://schemas.openxmlformats.org/officeDocument/2006/math">
                    <m:f>
                      <m:fPr>
                        <m:ctrlPr>
                          <a:rPr lang="en-US" sz="2800" i="1" dirty="0" smtClean="0">
                            <a:latin typeface="Cambria Math" panose="02040503050406030204" pitchFamily="18" charset="0"/>
                          </a:rPr>
                        </m:ctrlPr>
                      </m:fPr>
                      <m:num>
                        <m:r>
                          <m:rPr>
                            <m:sty m:val="p"/>
                          </m:rPr>
                          <a:rPr lang="en-US" sz="2800" dirty="0" smtClean="0">
                            <a:latin typeface="Cambria Math" panose="02040503050406030204" pitchFamily="18" charset="0"/>
                          </a:rPr>
                          <m:t>count</m:t>
                        </m:r>
                        <m:r>
                          <a:rPr lang="en-US" sz="2800" dirty="0" smtClean="0">
                            <a:latin typeface="Cambria Math" panose="02040503050406030204" pitchFamily="18" charset="0"/>
                          </a:rPr>
                          <m:t>(“</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cat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sat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on</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mat</m:t>
                        </m:r>
                        <m:r>
                          <a:rPr lang="en-US" sz="2800" dirty="0" smtClean="0">
                            <a:solidFill>
                              <a:srgbClr val="C00000"/>
                            </a:solidFill>
                            <a:latin typeface="Cambria Math" panose="02040503050406030204" pitchFamily="18" charset="0"/>
                          </a:rPr>
                          <m:t>”)</m:t>
                        </m:r>
                      </m:num>
                      <m:den>
                        <m:r>
                          <m:rPr>
                            <m:sty m:val="p"/>
                          </m:rPr>
                          <a:rPr lang="en-US" sz="2800" dirty="0">
                            <a:latin typeface="Cambria Math" panose="02040503050406030204" pitchFamily="18" charset="0"/>
                          </a:rPr>
                          <m:t>count</m:t>
                        </m:r>
                        <m:r>
                          <a:rPr lang="en-US" sz="2800" dirty="0">
                            <a:latin typeface="Cambria Math" panose="02040503050406030204" pitchFamily="18" charset="0"/>
                          </a:rPr>
                          <m:t>(“</m:t>
                        </m:r>
                        <m:r>
                          <m:rPr>
                            <m:sty m:val="p"/>
                          </m:rPr>
                          <a:rPr lang="en-US" sz="2800" dirty="0" smtClean="0">
                            <a:solidFill>
                              <a:srgbClr val="0070C0"/>
                            </a:solidFill>
                            <a:latin typeface="Cambria Math" panose="02040503050406030204" pitchFamily="18" charset="0"/>
                          </a:rPr>
                          <m:t>the</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cat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sat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on</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the</m:t>
                        </m:r>
                        <m:r>
                          <a:rPr lang="en-US" sz="2800" dirty="0">
                            <a:solidFill>
                              <a:srgbClr val="0070C0"/>
                            </a:solidFill>
                            <a:latin typeface="Cambria Math" panose="02040503050406030204" pitchFamily="18" charset="0"/>
                          </a:rPr>
                          <m:t>”</m:t>
                        </m:r>
                        <m:r>
                          <a:rPr lang="en-US" sz="2800" dirty="0">
                            <a:latin typeface="Cambria Math" panose="02040503050406030204" pitchFamily="18" charset="0"/>
                          </a:rPr>
                          <m:t>)</m:t>
                        </m:r>
                      </m:den>
                    </m:f>
                  </m:oMath>
                </a14:m>
                <a:endParaRPr lang="en-US" sz="2800"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E2699810-7EA6-6D12-8DAE-4C1E224FFB1C}"/>
                  </a:ext>
                </a:extLst>
              </p:cNvPr>
              <p:cNvSpPr txBox="1">
                <a:spLocks noRot="1" noChangeAspect="1" noMove="1" noResize="1" noEditPoints="1" noAdjustHandles="1" noChangeArrowheads="1" noChangeShapeType="1" noTextEdit="1"/>
              </p:cNvSpPr>
              <p:nvPr/>
            </p:nvSpPr>
            <p:spPr>
              <a:xfrm>
                <a:off x="263739" y="2191708"/>
                <a:ext cx="8616521" cy="779957"/>
              </a:xfrm>
              <a:prstGeom prst="rect">
                <a:avLst/>
              </a:prstGeom>
              <a:blipFill>
                <a:blip r:embed="rId4"/>
                <a:stretch>
                  <a:fillRect b="-112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20EE40C-FAC1-5230-9CE4-43C75382DC04}"/>
              </a:ext>
            </a:extLst>
          </p:cNvPr>
          <p:cNvSpPr>
            <a:spLocks noGrp="1"/>
          </p:cNvSpPr>
          <p:nvPr>
            <p:ph type="sldNum" sz="quarter" idx="12"/>
          </p:nvPr>
        </p:nvSpPr>
        <p:spPr/>
        <p:txBody>
          <a:bodyPr/>
          <a:lstStyle/>
          <a:p>
            <a:fld id="{494B4E53-BCCB-BE4E-A28A-722B6992CCD5}" type="slidenum">
              <a:rPr lang="en-US" smtClean="0"/>
              <a:pPr/>
              <a:t>30</a:t>
            </a:fld>
            <a:endParaRPr lang="en-US" dirty="0"/>
          </a:p>
        </p:txBody>
      </p:sp>
      <p:sp>
        <p:nvSpPr>
          <p:cNvPr id="4" name="TextBox 3">
            <a:extLst>
              <a:ext uri="{FF2B5EF4-FFF2-40B4-BE49-F238E27FC236}">
                <a16:creationId xmlns:a16="http://schemas.microsoft.com/office/drawing/2014/main" id="{C8895A9F-5E52-B235-3EDC-A35F9DC7B481}"/>
              </a:ext>
            </a:extLst>
          </p:cNvPr>
          <p:cNvSpPr txBox="1"/>
          <p:nvPr/>
        </p:nvSpPr>
        <p:spPr>
          <a:xfrm>
            <a:off x="501706" y="3231989"/>
            <a:ext cx="3843715" cy="1021556"/>
          </a:xfrm>
          <a:prstGeom prst="wedgeRoundRectCallout">
            <a:avLst>
              <a:gd name="adj1" fmla="val 61422"/>
              <a:gd name="adj2" fmla="val -11550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800" dirty="0">
                <a:latin typeface="Corbel" panose="020B0503020204020204" pitchFamily="34" charset="0"/>
              </a:rPr>
              <a:t>Count how often </a:t>
            </a:r>
            <a:br>
              <a:rPr lang="en-US" sz="1800" dirty="0">
                <a:latin typeface="Corbel" panose="020B0503020204020204" pitchFamily="34" charset="0"/>
              </a:rPr>
            </a:br>
            <a:r>
              <a:rPr lang="en-US" sz="1800" dirty="0">
                <a:solidFill>
                  <a:srgbClr val="C00000"/>
                </a:solidFill>
                <a:latin typeface="Corbel" panose="020B0503020204020204" pitchFamily="34" charset="0"/>
              </a:rPr>
              <a:t>”the cat sat on the mat” </a:t>
            </a:r>
            <a:br>
              <a:rPr lang="en-US" sz="1800" dirty="0">
                <a:solidFill>
                  <a:srgbClr val="C00000"/>
                </a:solidFill>
                <a:latin typeface="Corbel" panose="020B0503020204020204" pitchFamily="34" charset="0"/>
              </a:rPr>
            </a:br>
            <a:r>
              <a:rPr lang="en-US" sz="1800" dirty="0">
                <a:latin typeface="Corbel" panose="020B0503020204020204" pitchFamily="34" charset="0"/>
              </a:rPr>
              <a:t>has appeared in the world (internet)! </a:t>
            </a:r>
          </a:p>
        </p:txBody>
      </p:sp>
      <p:sp>
        <p:nvSpPr>
          <p:cNvPr id="5" name="TextBox 4">
            <a:extLst>
              <a:ext uri="{FF2B5EF4-FFF2-40B4-BE49-F238E27FC236}">
                <a16:creationId xmlns:a16="http://schemas.microsoft.com/office/drawing/2014/main" id="{42F13309-99F2-87D8-D2FB-4B87E897B70B}"/>
              </a:ext>
            </a:extLst>
          </p:cNvPr>
          <p:cNvSpPr txBox="1"/>
          <p:nvPr/>
        </p:nvSpPr>
        <p:spPr>
          <a:xfrm>
            <a:off x="4798580" y="3203499"/>
            <a:ext cx="4081679" cy="1021556"/>
          </a:xfrm>
          <a:prstGeom prst="wedgeRoundRectCallout">
            <a:avLst>
              <a:gd name="adj1" fmla="val 19843"/>
              <a:gd name="adj2" fmla="val -6870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800" dirty="0">
                <a:latin typeface="Corbel" panose="020B0503020204020204" pitchFamily="34" charset="0"/>
              </a:rPr>
              <a:t>Divide that by, the count of </a:t>
            </a:r>
            <a:br>
              <a:rPr lang="en-US" sz="1800" dirty="0">
                <a:latin typeface="Corbel" panose="020B0503020204020204" pitchFamily="34" charset="0"/>
              </a:rPr>
            </a:br>
            <a:r>
              <a:rPr lang="en-US" sz="1800" dirty="0">
                <a:solidFill>
                  <a:srgbClr val="0070C0"/>
                </a:solidFill>
                <a:latin typeface="Corbel" panose="020B0503020204020204" pitchFamily="34" charset="0"/>
              </a:rPr>
              <a:t>”the cat sat on the” </a:t>
            </a:r>
            <a:br>
              <a:rPr lang="en-US" sz="1800" dirty="0">
                <a:latin typeface="Corbel" panose="020B0503020204020204" pitchFamily="34" charset="0"/>
              </a:rPr>
            </a:br>
            <a:r>
              <a:rPr lang="en-US" sz="1800" dirty="0">
                <a:latin typeface="Corbel" panose="020B0503020204020204" pitchFamily="34" charset="0"/>
              </a:rPr>
              <a:t>in the world (internet)! </a:t>
            </a:r>
          </a:p>
        </p:txBody>
      </p:sp>
    </p:spTree>
    <p:extLst>
      <p:ext uri="{BB962C8B-B14F-4D97-AF65-F5344CB8AC3E}">
        <p14:creationId xmlns:p14="http://schemas.microsoft.com/office/powerpoint/2010/main" val="25813569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1E7E38FB-6636-DFC8-C6CE-BB78DF9F5935}"/>
              </a:ext>
            </a:extLst>
          </p:cNvPr>
          <p:cNvSpPr txBox="1"/>
          <p:nvPr/>
        </p:nvSpPr>
        <p:spPr>
          <a:xfrm>
            <a:off x="431168" y="1522761"/>
            <a:ext cx="8036176" cy="1200329"/>
          </a:xfrm>
          <a:prstGeom prst="rect">
            <a:avLst/>
          </a:prstGeom>
          <a:noFill/>
        </p:spPr>
        <p:txBody>
          <a:bodyPr wrap="square">
            <a:spAutoFit/>
          </a:bodyPr>
          <a:lstStyle/>
          <a:p>
            <a:r>
              <a:rPr lang="en-US" sz="1800" dirty="0">
                <a:latin typeface="Corbel" panose="020B0503020204020204" pitchFamily="34" charset="0"/>
              </a:rPr>
              <a:t>How do we estimate these probabilities?  </a:t>
            </a:r>
          </a:p>
          <a:p>
            <a:r>
              <a:rPr lang="en-US" sz="1800" dirty="0">
                <a:solidFill>
                  <a:srgbClr val="C00000"/>
                </a:solidFill>
                <a:latin typeface="Corbel" panose="020B0503020204020204" pitchFamily="34" charset="0"/>
              </a:rPr>
              <a:t>Let’s just count! </a:t>
            </a:r>
          </a:p>
          <a:p>
            <a:endParaRPr lang="en-US" sz="1800" dirty="0">
              <a:latin typeface="Corbel" panose="020B0503020204020204" pitchFamily="34" charset="0"/>
            </a:endParaRPr>
          </a:p>
          <a:p>
            <a:endParaRPr lang="en-US" sz="1800" dirty="0">
              <a:latin typeface="Corbel" panose="020B0503020204020204" pitchFamily="34" charset="0"/>
            </a:endParaRPr>
          </a:p>
        </p:txBody>
      </p:sp>
      <p:sp>
        <p:nvSpPr>
          <p:cNvPr id="2" name="Slide Number Placeholder 1">
            <a:extLst>
              <a:ext uri="{FF2B5EF4-FFF2-40B4-BE49-F238E27FC236}">
                <a16:creationId xmlns:a16="http://schemas.microsoft.com/office/drawing/2014/main" id="{A31ACD82-24CB-674F-BEB0-C406B25740E2}"/>
              </a:ext>
            </a:extLst>
          </p:cNvPr>
          <p:cNvSpPr>
            <a:spLocks noGrp="1"/>
          </p:cNvSpPr>
          <p:nvPr>
            <p:ph type="sldNum" sz="quarter" idx="12"/>
          </p:nvPr>
        </p:nvSpPr>
        <p:spPr/>
        <p:txBody>
          <a:bodyPr/>
          <a:lstStyle/>
          <a:p>
            <a:fld id="{494B4E53-BCCB-BE4E-A28A-722B6992CCD5}" type="slidenum">
              <a:rPr lang="en-US" smtClean="0"/>
              <a:pPr/>
              <a:t>31</a:t>
            </a:fld>
            <a:endParaRPr lang="en-US" dirty="0"/>
          </a:p>
        </p:txBody>
      </p:sp>
      <p:pic>
        <p:nvPicPr>
          <p:cNvPr id="8" name="Picture 7" descr="Graphical user interface, text, application, email&#10;&#10;Description automatically generated">
            <a:extLst>
              <a:ext uri="{FF2B5EF4-FFF2-40B4-BE49-F238E27FC236}">
                <a16:creationId xmlns:a16="http://schemas.microsoft.com/office/drawing/2014/main" id="{6D35BCA3-DD5C-6384-33EF-9E279E0A9439}"/>
              </a:ext>
            </a:extLst>
          </p:cNvPr>
          <p:cNvPicPr>
            <a:picLocks noChangeAspect="1"/>
          </p:cNvPicPr>
          <p:nvPr/>
        </p:nvPicPr>
        <p:blipFill rotWithShape="1">
          <a:blip r:embed="rId4"/>
          <a:srcRect b="28632"/>
          <a:stretch/>
        </p:blipFill>
        <p:spPr>
          <a:xfrm>
            <a:off x="1058356" y="3162347"/>
            <a:ext cx="6781800" cy="1776508"/>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354F474-772B-5495-5097-ACFBA89D4440}"/>
                  </a:ext>
                </a:extLst>
              </p:cNvPr>
              <p:cNvSpPr txBox="1"/>
              <p:nvPr/>
            </p:nvSpPr>
            <p:spPr>
              <a:xfrm>
                <a:off x="263739" y="2191708"/>
                <a:ext cx="8616521" cy="779957"/>
              </a:xfrm>
              <a:prstGeom prst="rect">
                <a:avLst/>
              </a:prstGeom>
              <a:noFill/>
            </p:spPr>
            <p:txBody>
              <a:bodyPr wrap="square">
                <a:spAutoFit/>
              </a:bodyPr>
              <a:lstStyle/>
              <a:p>
                <a:pPr marL="0" indent="0" algn="ctr">
                  <a:buClrTx/>
                  <a:buNone/>
                </a:pPr>
                <a:r>
                  <a:rPr lang="en-US" sz="2400" dirty="0">
                    <a:latin typeface="Cambria Math" panose="02040503050406030204" pitchFamily="18" charset="0"/>
                    <a:ea typeface="Cambria Math" panose="02040503050406030204" pitchFamily="18" charset="0"/>
                  </a:rPr>
                  <a:t>P(“mat” | “the cat sat on the”)</a:t>
                </a:r>
                <a:r>
                  <a:rPr lang="en-US" sz="2800" dirty="0">
                    <a:latin typeface="Corbel" panose="020B0503020204020204" pitchFamily="34" charset="0"/>
                  </a:rPr>
                  <a:t> </a:t>
                </a:r>
                <a14:m>
                  <m:oMath xmlns:m="http://schemas.openxmlformats.org/officeDocument/2006/math">
                    <m:r>
                      <a:rPr lang="en-US" sz="2800">
                        <a:latin typeface="Cambria Math" panose="02040503050406030204" pitchFamily="18" charset="0"/>
                      </a:rPr>
                      <m:t>≈</m:t>
                    </m:r>
                  </m:oMath>
                </a14:m>
                <a:r>
                  <a:rPr lang="en-US" sz="2800" dirty="0">
                    <a:latin typeface="Corbel" panose="020B0503020204020204" pitchFamily="34" charset="0"/>
                  </a:rPr>
                  <a:t> </a:t>
                </a:r>
                <a14:m>
                  <m:oMath xmlns:m="http://schemas.openxmlformats.org/officeDocument/2006/math">
                    <m:f>
                      <m:fPr>
                        <m:ctrlPr>
                          <a:rPr lang="en-US" sz="2800" i="1" dirty="0" smtClean="0">
                            <a:latin typeface="Cambria Math" panose="02040503050406030204" pitchFamily="18" charset="0"/>
                          </a:rPr>
                        </m:ctrlPr>
                      </m:fPr>
                      <m:num>
                        <m:r>
                          <m:rPr>
                            <m:sty m:val="p"/>
                          </m:rPr>
                          <a:rPr lang="en-US" sz="2800" dirty="0" smtClean="0">
                            <a:latin typeface="Cambria Math" panose="02040503050406030204" pitchFamily="18" charset="0"/>
                          </a:rPr>
                          <m:t>count</m:t>
                        </m:r>
                        <m:r>
                          <a:rPr lang="en-US" sz="2800" dirty="0" smtClean="0">
                            <a:latin typeface="Cambria Math" panose="02040503050406030204" pitchFamily="18" charset="0"/>
                          </a:rPr>
                          <m:t>(“</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cat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sat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on</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mat</m:t>
                        </m:r>
                        <m:r>
                          <a:rPr lang="en-US" sz="2800" dirty="0" smtClean="0">
                            <a:solidFill>
                              <a:srgbClr val="C00000"/>
                            </a:solidFill>
                            <a:latin typeface="Cambria Math" panose="02040503050406030204" pitchFamily="18" charset="0"/>
                          </a:rPr>
                          <m:t>”)</m:t>
                        </m:r>
                      </m:num>
                      <m:den>
                        <m:r>
                          <m:rPr>
                            <m:sty m:val="p"/>
                          </m:rPr>
                          <a:rPr lang="en-US" sz="2800" dirty="0">
                            <a:latin typeface="Cambria Math" panose="02040503050406030204" pitchFamily="18" charset="0"/>
                          </a:rPr>
                          <m:t>count</m:t>
                        </m:r>
                        <m:r>
                          <a:rPr lang="en-US" sz="2800" dirty="0">
                            <a:latin typeface="Cambria Math" panose="02040503050406030204" pitchFamily="18" charset="0"/>
                          </a:rPr>
                          <m:t>(“</m:t>
                        </m:r>
                        <m:r>
                          <m:rPr>
                            <m:sty m:val="p"/>
                          </m:rPr>
                          <a:rPr lang="en-US" sz="2800" dirty="0" smtClean="0">
                            <a:solidFill>
                              <a:srgbClr val="0070C0"/>
                            </a:solidFill>
                            <a:latin typeface="Cambria Math" panose="02040503050406030204" pitchFamily="18" charset="0"/>
                          </a:rPr>
                          <m:t>the</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cat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sat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on</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the</m:t>
                        </m:r>
                        <m:r>
                          <a:rPr lang="en-US" sz="2800" dirty="0">
                            <a:solidFill>
                              <a:srgbClr val="0070C0"/>
                            </a:solidFill>
                            <a:latin typeface="Cambria Math" panose="02040503050406030204" pitchFamily="18" charset="0"/>
                          </a:rPr>
                          <m:t>”</m:t>
                        </m:r>
                        <m:r>
                          <a:rPr lang="en-US" sz="2800" dirty="0">
                            <a:latin typeface="Cambria Math" panose="02040503050406030204" pitchFamily="18" charset="0"/>
                          </a:rPr>
                          <m:t>)</m:t>
                        </m:r>
                      </m:den>
                    </m:f>
                  </m:oMath>
                </a14:m>
                <a:endParaRPr lang="en-US" sz="2800" dirty="0">
                  <a:latin typeface="Corbel" panose="020B0503020204020204" pitchFamily="34" charset="0"/>
                </a:endParaRPr>
              </a:p>
            </p:txBody>
          </p:sp>
        </mc:Choice>
        <mc:Fallback xmlns="">
          <p:sp>
            <p:nvSpPr>
              <p:cNvPr id="5" name="TextBox 4">
                <a:extLst>
                  <a:ext uri="{FF2B5EF4-FFF2-40B4-BE49-F238E27FC236}">
                    <a16:creationId xmlns:a16="http://schemas.microsoft.com/office/drawing/2014/main" id="{3354F474-772B-5495-5097-ACFBA89D4440}"/>
                  </a:ext>
                </a:extLst>
              </p:cNvPr>
              <p:cNvSpPr txBox="1">
                <a:spLocks noRot="1" noChangeAspect="1" noMove="1" noResize="1" noEditPoints="1" noAdjustHandles="1" noChangeArrowheads="1" noChangeShapeType="1" noTextEdit="1"/>
              </p:cNvSpPr>
              <p:nvPr/>
            </p:nvSpPr>
            <p:spPr>
              <a:xfrm>
                <a:off x="263739" y="2191708"/>
                <a:ext cx="8616521" cy="779957"/>
              </a:xfrm>
              <a:prstGeom prst="rect">
                <a:avLst/>
              </a:prstGeom>
              <a:blipFill>
                <a:blip r:embed="rId5"/>
                <a:stretch>
                  <a:fillRect b="-11290"/>
                </a:stretch>
              </a:blipFill>
            </p:spPr>
            <p:txBody>
              <a:bodyPr/>
              <a:lstStyle/>
              <a:p>
                <a:r>
                  <a:rPr lang="en-US">
                    <a:noFill/>
                  </a:rPr>
                  <a:t> </a:t>
                </a:r>
              </a:p>
            </p:txBody>
          </p:sp>
        </mc:Fallback>
      </mc:AlternateContent>
    </p:spTree>
    <p:extLst>
      <p:ext uri="{BB962C8B-B14F-4D97-AF65-F5344CB8AC3E}">
        <p14:creationId xmlns:p14="http://schemas.microsoft.com/office/powerpoint/2010/main" val="308014931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1E7E38FB-6636-DFC8-C6CE-BB78DF9F5935}"/>
              </a:ext>
            </a:extLst>
          </p:cNvPr>
          <p:cNvSpPr txBox="1"/>
          <p:nvPr/>
        </p:nvSpPr>
        <p:spPr>
          <a:xfrm>
            <a:off x="431168" y="1522761"/>
            <a:ext cx="8036176" cy="1200329"/>
          </a:xfrm>
          <a:prstGeom prst="rect">
            <a:avLst/>
          </a:prstGeom>
          <a:noFill/>
        </p:spPr>
        <p:txBody>
          <a:bodyPr wrap="square">
            <a:spAutoFit/>
          </a:bodyPr>
          <a:lstStyle/>
          <a:p>
            <a:r>
              <a:rPr lang="en-US" sz="1800" dirty="0">
                <a:latin typeface="Corbel" panose="020B0503020204020204" pitchFamily="34" charset="0"/>
              </a:rPr>
              <a:t>How do we estimate these probabilities?  </a:t>
            </a:r>
          </a:p>
          <a:p>
            <a:r>
              <a:rPr lang="en-US" sz="1800" dirty="0">
                <a:solidFill>
                  <a:srgbClr val="C00000"/>
                </a:solidFill>
                <a:latin typeface="Corbel" panose="020B0503020204020204" pitchFamily="34" charset="0"/>
              </a:rPr>
              <a:t>Let’s just count! </a:t>
            </a:r>
          </a:p>
          <a:p>
            <a:endParaRPr lang="en-US" sz="1800" dirty="0">
              <a:latin typeface="Corbel" panose="020B0503020204020204" pitchFamily="34" charset="0"/>
            </a:endParaRPr>
          </a:p>
          <a:p>
            <a:endParaRPr lang="en-US" sz="1800" dirty="0">
              <a:latin typeface="Corbel" panose="020B0503020204020204" pitchFamily="34" charset="0"/>
            </a:endParaRPr>
          </a:p>
        </p:txBody>
      </p:sp>
      <p:sp>
        <p:nvSpPr>
          <p:cNvPr id="2" name="Slide Number Placeholder 1">
            <a:extLst>
              <a:ext uri="{FF2B5EF4-FFF2-40B4-BE49-F238E27FC236}">
                <a16:creationId xmlns:a16="http://schemas.microsoft.com/office/drawing/2014/main" id="{A31ACD82-24CB-674F-BEB0-C406B25740E2}"/>
              </a:ext>
            </a:extLst>
          </p:cNvPr>
          <p:cNvSpPr>
            <a:spLocks noGrp="1"/>
          </p:cNvSpPr>
          <p:nvPr>
            <p:ph type="sldNum" sz="quarter" idx="12"/>
          </p:nvPr>
        </p:nvSpPr>
        <p:spPr/>
        <p:txBody>
          <a:bodyPr/>
          <a:lstStyle/>
          <a:p>
            <a:fld id="{494B4E53-BCCB-BE4E-A28A-722B6992CCD5}" type="slidenum">
              <a:rPr lang="en-US" smtClean="0"/>
              <a:pPr/>
              <a:t>32</a:t>
            </a:fld>
            <a:endParaRPr lang="en-US" dirty="0"/>
          </a:p>
        </p:txBody>
      </p:sp>
      <mc:AlternateContent xmlns:mc="http://schemas.openxmlformats.org/markup-compatibility/2006" xmlns:a14="http://schemas.microsoft.com/office/drawing/2010/main">
        <mc:Choice Requires="a14">
          <p:sp>
            <p:nvSpPr>
              <p:cNvPr id="4" name="object 6">
                <a:extLst>
                  <a:ext uri="{FF2B5EF4-FFF2-40B4-BE49-F238E27FC236}">
                    <a16:creationId xmlns:a16="http://schemas.microsoft.com/office/drawing/2014/main" id="{C38D16B3-2231-3A39-0235-F4A0E68652D4}"/>
                  </a:ext>
                </a:extLst>
              </p:cNvPr>
              <p:cNvSpPr txBox="1"/>
              <p:nvPr/>
            </p:nvSpPr>
            <p:spPr>
              <a:xfrm>
                <a:off x="1454557" y="3413589"/>
                <a:ext cx="6253172" cy="1511952"/>
              </a:xfrm>
              <a:prstGeom prst="rect">
                <a:avLst/>
              </a:prstGeom>
              <a:ln w="28575">
                <a:solidFill>
                  <a:srgbClr val="C00000"/>
                </a:solidFill>
              </a:ln>
            </p:spPr>
            <p:txBody>
              <a:bodyPr vert="horz" wrap="square" lIns="0" tIns="34290" rIns="0" bIns="0" rtlCol="0">
                <a:spAutoFit/>
              </a:bodyPr>
              <a:lstStyle/>
              <a:p>
                <a:pPr algn="ctr">
                  <a:spcBef>
                    <a:spcPts val="270"/>
                  </a:spcBef>
                </a:pPr>
                <a:r>
                  <a:rPr lang="en-US" sz="2000" u="sng" spc="-10" dirty="0">
                    <a:uFill>
                      <a:solidFill>
                        <a:srgbClr val="000000"/>
                      </a:solidFill>
                    </a:uFill>
                    <a:latin typeface="Corbel" panose="020B0503020204020204" pitchFamily="34" charset="0"/>
                    <a:cs typeface="Calibri"/>
                  </a:rPr>
                  <a:t>Challenge</a:t>
                </a:r>
                <a:r>
                  <a:rPr sz="2000" u="sng" spc="-10" dirty="0">
                    <a:uFill>
                      <a:solidFill>
                        <a:srgbClr val="000000"/>
                      </a:solidFill>
                    </a:uFill>
                    <a:latin typeface="Corbel" panose="020B0503020204020204" pitchFamily="34" charset="0"/>
                    <a:cs typeface="Calibri"/>
                  </a:rPr>
                  <a:t>:</a:t>
                </a:r>
                <a:r>
                  <a:rPr sz="2000" spc="-10" dirty="0">
                    <a:latin typeface="Corbel" panose="020B0503020204020204" pitchFamily="34" charset="0"/>
                    <a:cs typeface="Calibri"/>
                  </a:rPr>
                  <a:t> </a:t>
                </a:r>
                <a:r>
                  <a:rPr sz="2000" spc="-5" dirty="0">
                    <a:latin typeface="Corbel" panose="020B0503020204020204" pitchFamily="34" charset="0"/>
                    <a:cs typeface="Calibri"/>
                  </a:rPr>
                  <a:t>Increasing </a:t>
                </a:r>
                <a14:m>
                  <m:oMath xmlns:m="http://schemas.openxmlformats.org/officeDocument/2006/math">
                    <m:r>
                      <a:rPr lang="en-US" sz="2000">
                        <a:solidFill>
                          <a:schemeClr val="accent1"/>
                        </a:solidFill>
                        <a:latin typeface="Cambria Math" panose="02040503050406030204" pitchFamily="18" charset="0"/>
                      </a:rPr>
                      <m:t>𝑛</m:t>
                    </m:r>
                  </m:oMath>
                </a14:m>
                <a:r>
                  <a:rPr sz="2000" spc="-15" dirty="0">
                    <a:latin typeface="Corbel" panose="020B0503020204020204" pitchFamily="34" charset="0"/>
                    <a:cs typeface="Calibri"/>
                  </a:rPr>
                  <a:t> makes</a:t>
                </a:r>
                <a:r>
                  <a:rPr sz="2000" dirty="0">
                    <a:latin typeface="Corbel" panose="020B0503020204020204" pitchFamily="34" charset="0"/>
                    <a:cs typeface="Calibri"/>
                  </a:rPr>
                  <a:t> </a:t>
                </a:r>
                <a:r>
                  <a:rPr sz="2000" spc="-5" dirty="0">
                    <a:solidFill>
                      <a:srgbClr val="C00000"/>
                    </a:solidFill>
                    <a:latin typeface="Corbel" panose="020B0503020204020204" pitchFamily="34" charset="0"/>
                    <a:cs typeface="Calibri"/>
                  </a:rPr>
                  <a:t>sparsity</a:t>
                </a:r>
                <a:r>
                  <a:rPr sz="2000" spc="-10" dirty="0">
                    <a:solidFill>
                      <a:srgbClr val="C00000"/>
                    </a:solidFill>
                    <a:latin typeface="Corbel" panose="020B0503020204020204" pitchFamily="34" charset="0"/>
                    <a:cs typeface="Calibri"/>
                  </a:rPr>
                  <a:t> problems</a:t>
                </a:r>
                <a:r>
                  <a:rPr sz="2000" dirty="0">
                    <a:solidFill>
                      <a:srgbClr val="C00000"/>
                    </a:solidFill>
                    <a:latin typeface="Corbel" panose="020B0503020204020204" pitchFamily="34" charset="0"/>
                    <a:cs typeface="Calibri"/>
                  </a:rPr>
                  <a:t> </a:t>
                </a:r>
                <a:r>
                  <a:rPr sz="2000" spc="-5" dirty="0">
                    <a:latin typeface="Corbel" panose="020B0503020204020204" pitchFamily="34" charset="0"/>
                    <a:cs typeface="Calibri"/>
                  </a:rPr>
                  <a:t>worse.</a:t>
                </a:r>
                <a:endParaRPr sz="2000" dirty="0">
                  <a:latin typeface="Corbel" panose="020B0503020204020204" pitchFamily="34" charset="0"/>
                  <a:cs typeface="Calibri"/>
                </a:endParaRPr>
              </a:p>
              <a:p>
                <a:pPr algn="ctr"/>
                <a:r>
                  <a:rPr sz="2000" spc="-30" dirty="0">
                    <a:latin typeface="Corbel" panose="020B0503020204020204" pitchFamily="34" charset="0"/>
                    <a:cs typeface="Calibri"/>
                  </a:rPr>
                  <a:t>Typically,</a:t>
                </a:r>
                <a:r>
                  <a:rPr sz="2000" spc="-15" dirty="0">
                    <a:latin typeface="Corbel" panose="020B0503020204020204" pitchFamily="34" charset="0"/>
                    <a:cs typeface="Calibri"/>
                  </a:rPr>
                  <a:t> we</a:t>
                </a:r>
                <a:r>
                  <a:rPr sz="2000" spc="-5" dirty="0">
                    <a:latin typeface="Corbel" panose="020B0503020204020204" pitchFamily="34" charset="0"/>
                    <a:cs typeface="Calibri"/>
                  </a:rPr>
                  <a:t> can’t </a:t>
                </a:r>
                <a:r>
                  <a:rPr sz="2000" spc="-15" dirty="0">
                    <a:latin typeface="Corbel" panose="020B0503020204020204" pitchFamily="34" charset="0"/>
                    <a:cs typeface="Calibri"/>
                  </a:rPr>
                  <a:t>have</a:t>
                </a:r>
                <a:r>
                  <a:rPr sz="2000" spc="-5" dirty="0">
                    <a:latin typeface="Corbel" panose="020B0503020204020204" pitchFamily="34" charset="0"/>
                    <a:cs typeface="Calibri"/>
                  </a:rPr>
                  <a:t> </a:t>
                </a:r>
                <a14:m>
                  <m:oMath xmlns:m="http://schemas.openxmlformats.org/officeDocument/2006/math">
                    <m:r>
                      <a:rPr lang="en-US" sz="2000">
                        <a:solidFill>
                          <a:schemeClr val="accent1"/>
                        </a:solidFill>
                        <a:latin typeface="Cambria Math" panose="02040503050406030204" pitchFamily="18" charset="0"/>
                      </a:rPr>
                      <m:t>𝑛</m:t>
                    </m:r>
                  </m:oMath>
                </a14:m>
                <a:r>
                  <a:rPr sz="2000" spc="-15" dirty="0">
                    <a:latin typeface="Corbel" panose="020B0503020204020204" pitchFamily="34" charset="0"/>
                    <a:cs typeface="Calibri"/>
                  </a:rPr>
                  <a:t> </a:t>
                </a:r>
                <a:r>
                  <a:rPr sz="2000" spc="-5" dirty="0">
                    <a:latin typeface="Corbel" panose="020B0503020204020204" pitchFamily="34" charset="0"/>
                    <a:cs typeface="Calibri"/>
                  </a:rPr>
                  <a:t>bigger </a:t>
                </a:r>
                <a:r>
                  <a:rPr sz="2000" dirty="0">
                    <a:latin typeface="Corbel" panose="020B0503020204020204" pitchFamily="34" charset="0"/>
                    <a:cs typeface="Calibri"/>
                  </a:rPr>
                  <a:t>than</a:t>
                </a:r>
                <a:r>
                  <a:rPr sz="2000" spc="-15" dirty="0">
                    <a:latin typeface="Corbel" panose="020B0503020204020204" pitchFamily="34" charset="0"/>
                    <a:cs typeface="Calibri"/>
                  </a:rPr>
                  <a:t> </a:t>
                </a:r>
                <a:r>
                  <a:rPr sz="2000" spc="-5" dirty="0">
                    <a:latin typeface="Corbel" panose="020B0503020204020204" pitchFamily="34" charset="0"/>
                    <a:cs typeface="Calibri"/>
                  </a:rPr>
                  <a:t>5.</a:t>
                </a:r>
                <a:endParaRPr lang="en-US" sz="2000" spc="-5" dirty="0">
                  <a:latin typeface="Corbel" panose="020B0503020204020204" pitchFamily="34" charset="0"/>
                  <a:cs typeface="Calibri"/>
                </a:endParaRPr>
              </a:p>
              <a:p>
                <a:pPr algn="ctr"/>
                <a:endParaRPr lang="en-US" sz="2000" spc="-5" dirty="0">
                  <a:latin typeface="Corbel" panose="020B0503020204020204" pitchFamily="34" charset="0"/>
                  <a:cs typeface="Calibri"/>
                </a:endParaRPr>
              </a:p>
              <a:p>
                <a:pPr algn="ctr"/>
                <a:r>
                  <a:rPr lang="en-US" sz="1800" spc="-5" dirty="0">
                    <a:latin typeface="Corbel" panose="020B0503020204020204" pitchFamily="34" charset="0"/>
                    <a:cs typeface="Calibri"/>
                  </a:rPr>
                  <a:t>Some partial solutions (e.g., smoothing and backoffs) </a:t>
                </a:r>
                <a:br>
                  <a:rPr lang="en-US" sz="1800" spc="-5" dirty="0">
                    <a:latin typeface="Corbel" panose="020B0503020204020204" pitchFamily="34" charset="0"/>
                    <a:cs typeface="Calibri"/>
                  </a:rPr>
                </a:br>
                <a:r>
                  <a:rPr lang="en-US" sz="1800" spc="-5" dirty="0">
                    <a:latin typeface="Corbel" panose="020B0503020204020204" pitchFamily="34" charset="0"/>
                    <a:cs typeface="Calibri"/>
                  </a:rPr>
                  <a:t>though still an open problem. </a:t>
                </a:r>
                <a:endParaRPr sz="1800" dirty="0">
                  <a:latin typeface="Corbel" panose="020B0503020204020204" pitchFamily="34" charset="0"/>
                  <a:cs typeface="Calibri"/>
                </a:endParaRPr>
              </a:p>
            </p:txBody>
          </p:sp>
        </mc:Choice>
        <mc:Fallback xmlns="">
          <p:sp>
            <p:nvSpPr>
              <p:cNvPr id="4" name="object 6">
                <a:extLst>
                  <a:ext uri="{FF2B5EF4-FFF2-40B4-BE49-F238E27FC236}">
                    <a16:creationId xmlns:a16="http://schemas.microsoft.com/office/drawing/2014/main" id="{C38D16B3-2231-3A39-0235-F4A0E68652D4}"/>
                  </a:ext>
                </a:extLst>
              </p:cNvPr>
              <p:cNvSpPr txBox="1">
                <a:spLocks noRot="1" noChangeAspect="1" noMove="1" noResize="1" noEditPoints="1" noAdjustHandles="1" noChangeArrowheads="1" noChangeShapeType="1" noTextEdit="1"/>
              </p:cNvSpPr>
              <p:nvPr/>
            </p:nvSpPr>
            <p:spPr>
              <a:xfrm>
                <a:off x="1454557" y="3413589"/>
                <a:ext cx="6253172" cy="1511952"/>
              </a:xfrm>
              <a:prstGeom prst="rect">
                <a:avLst/>
              </a:prstGeom>
              <a:blipFill>
                <a:blip r:embed="rId4"/>
                <a:stretch>
                  <a:fillRect t="-1626" b="-6504"/>
                </a:stretch>
              </a:blipFill>
              <a:ln w="28575">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EE0ABB-3567-6849-188E-75816511A50C}"/>
                  </a:ext>
                </a:extLst>
              </p:cNvPr>
              <p:cNvSpPr txBox="1"/>
              <p:nvPr/>
            </p:nvSpPr>
            <p:spPr>
              <a:xfrm>
                <a:off x="263739" y="2191708"/>
                <a:ext cx="8616521" cy="779957"/>
              </a:xfrm>
              <a:prstGeom prst="rect">
                <a:avLst/>
              </a:prstGeom>
              <a:noFill/>
            </p:spPr>
            <p:txBody>
              <a:bodyPr wrap="square">
                <a:spAutoFit/>
              </a:bodyPr>
              <a:lstStyle/>
              <a:p>
                <a:pPr marL="0" indent="0" algn="ctr">
                  <a:buClrTx/>
                  <a:buNone/>
                </a:pPr>
                <a:r>
                  <a:rPr lang="en-US" sz="2400" dirty="0">
                    <a:latin typeface="Cambria Math" panose="02040503050406030204" pitchFamily="18" charset="0"/>
                    <a:ea typeface="Cambria Math" panose="02040503050406030204" pitchFamily="18" charset="0"/>
                  </a:rPr>
                  <a:t>P(“mat” | “the cat sat on the”)</a:t>
                </a:r>
                <a:r>
                  <a:rPr lang="en-US" sz="2800" dirty="0">
                    <a:latin typeface="Corbel" panose="020B0503020204020204" pitchFamily="34" charset="0"/>
                  </a:rPr>
                  <a:t> </a:t>
                </a:r>
                <a14:m>
                  <m:oMath xmlns:m="http://schemas.openxmlformats.org/officeDocument/2006/math">
                    <m:r>
                      <a:rPr lang="en-US" sz="2800">
                        <a:latin typeface="Cambria Math" panose="02040503050406030204" pitchFamily="18" charset="0"/>
                      </a:rPr>
                      <m:t>≈</m:t>
                    </m:r>
                  </m:oMath>
                </a14:m>
                <a:r>
                  <a:rPr lang="en-US" sz="2800" dirty="0">
                    <a:latin typeface="Corbel" panose="020B0503020204020204" pitchFamily="34" charset="0"/>
                  </a:rPr>
                  <a:t> </a:t>
                </a:r>
                <a14:m>
                  <m:oMath xmlns:m="http://schemas.openxmlformats.org/officeDocument/2006/math">
                    <m:f>
                      <m:fPr>
                        <m:ctrlPr>
                          <a:rPr lang="en-US" sz="2800" i="1" dirty="0" smtClean="0">
                            <a:latin typeface="Cambria Math" panose="02040503050406030204" pitchFamily="18" charset="0"/>
                          </a:rPr>
                        </m:ctrlPr>
                      </m:fPr>
                      <m:num>
                        <m:r>
                          <m:rPr>
                            <m:sty m:val="p"/>
                          </m:rPr>
                          <a:rPr lang="en-US" sz="2800" dirty="0" smtClean="0">
                            <a:latin typeface="Cambria Math" panose="02040503050406030204" pitchFamily="18" charset="0"/>
                          </a:rPr>
                          <m:t>count</m:t>
                        </m:r>
                        <m:r>
                          <a:rPr lang="en-US" sz="2800" dirty="0" smtClean="0">
                            <a:latin typeface="Cambria Math" panose="02040503050406030204" pitchFamily="18" charset="0"/>
                          </a:rPr>
                          <m:t>(“</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cat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sat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on</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mat</m:t>
                        </m:r>
                        <m:r>
                          <a:rPr lang="en-US" sz="2800" dirty="0" smtClean="0">
                            <a:solidFill>
                              <a:srgbClr val="C00000"/>
                            </a:solidFill>
                            <a:latin typeface="Cambria Math" panose="02040503050406030204" pitchFamily="18" charset="0"/>
                          </a:rPr>
                          <m:t>”)</m:t>
                        </m:r>
                      </m:num>
                      <m:den>
                        <m:r>
                          <m:rPr>
                            <m:sty m:val="p"/>
                          </m:rPr>
                          <a:rPr lang="en-US" sz="2800" dirty="0">
                            <a:latin typeface="Cambria Math" panose="02040503050406030204" pitchFamily="18" charset="0"/>
                          </a:rPr>
                          <m:t>count</m:t>
                        </m:r>
                        <m:r>
                          <a:rPr lang="en-US" sz="2800" dirty="0">
                            <a:latin typeface="Cambria Math" panose="02040503050406030204" pitchFamily="18" charset="0"/>
                          </a:rPr>
                          <m:t>(“</m:t>
                        </m:r>
                        <m:r>
                          <m:rPr>
                            <m:sty m:val="p"/>
                          </m:rPr>
                          <a:rPr lang="en-US" sz="2800" dirty="0" smtClean="0">
                            <a:solidFill>
                              <a:srgbClr val="0070C0"/>
                            </a:solidFill>
                            <a:latin typeface="Cambria Math" panose="02040503050406030204" pitchFamily="18" charset="0"/>
                          </a:rPr>
                          <m:t>the</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cat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sat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on</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the</m:t>
                        </m:r>
                        <m:r>
                          <a:rPr lang="en-US" sz="2800" dirty="0">
                            <a:solidFill>
                              <a:srgbClr val="0070C0"/>
                            </a:solidFill>
                            <a:latin typeface="Cambria Math" panose="02040503050406030204" pitchFamily="18" charset="0"/>
                          </a:rPr>
                          <m:t>”</m:t>
                        </m:r>
                        <m:r>
                          <a:rPr lang="en-US" sz="2800" dirty="0">
                            <a:latin typeface="Cambria Math" panose="02040503050406030204" pitchFamily="18" charset="0"/>
                          </a:rPr>
                          <m:t>)</m:t>
                        </m:r>
                      </m:den>
                    </m:f>
                  </m:oMath>
                </a14:m>
                <a:endParaRPr lang="en-US" sz="2800" dirty="0">
                  <a:latin typeface="Corbel" panose="020B0503020204020204" pitchFamily="34" charset="0"/>
                </a:endParaRPr>
              </a:p>
            </p:txBody>
          </p:sp>
        </mc:Choice>
        <mc:Fallback xmlns="">
          <p:sp>
            <p:nvSpPr>
              <p:cNvPr id="7" name="TextBox 6">
                <a:extLst>
                  <a:ext uri="{FF2B5EF4-FFF2-40B4-BE49-F238E27FC236}">
                    <a16:creationId xmlns:a16="http://schemas.microsoft.com/office/drawing/2014/main" id="{A8EE0ABB-3567-6849-188E-75816511A50C}"/>
                  </a:ext>
                </a:extLst>
              </p:cNvPr>
              <p:cNvSpPr txBox="1">
                <a:spLocks noRot="1" noChangeAspect="1" noMove="1" noResize="1" noEditPoints="1" noAdjustHandles="1" noChangeArrowheads="1" noChangeShapeType="1" noTextEdit="1"/>
              </p:cNvSpPr>
              <p:nvPr/>
            </p:nvSpPr>
            <p:spPr>
              <a:xfrm>
                <a:off x="263739" y="2191708"/>
                <a:ext cx="8616521" cy="779957"/>
              </a:xfrm>
              <a:prstGeom prst="rect">
                <a:avLst/>
              </a:prstGeom>
              <a:blipFill>
                <a:blip r:embed="rId5"/>
                <a:stretch>
                  <a:fillRect b="-11290"/>
                </a:stretch>
              </a:blipFill>
            </p:spPr>
            <p:txBody>
              <a:bodyPr/>
              <a:lstStyle/>
              <a:p>
                <a:r>
                  <a:rPr lang="en-US">
                    <a:noFill/>
                  </a:rPr>
                  <a:t> </a:t>
                </a:r>
              </a:p>
            </p:txBody>
          </p:sp>
        </mc:Fallback>
      </mc:AlternateContent>
    </p:spTree>
    <p:extLst>
      <p:ext uri="{BB962C8B-B14F-4D97-AF65-F5344CB8AC3E}">
        <p14:creationId xmlns:p14="http://schemas.microsoft.com/office/powerpoint/2010/main" val="292577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C7A6F-0703-67AE-5097-1777052A5E64}"/>
              </a:ext>
            </a:extLst>
          </p:cNvPr>
          <p:cNvSpPr>
            <a:spLocks noGrp="1"/>
          </p:cNvSpPr>
          <p:nvPr>
            <p:ph type="title"/>
          </p:nvPr>
        </p:nvSpPr>
        <p:spPr/>
        <p:txBody>
          <a:bodyPr/>
          <a:lstStyle/>
          <a:p>
            <a:r>
              <a:rPr lang="en-US" sz="2400" dirty="0"/>
              <a:t>Understanding Sparsity: A Thought Experiment</a:t>
            </a:r>
          </a:p>
        </p:txBody>
      </p:sp>
      <p:sp>
        <p:nvSpPr>
          <p:cNvPr id="3" name="Text Placeholder 2">
            <a:extLst>
              <a:ext uri="{FF2B5EF4-FFF2-40B4-BE49-F238E27FC236}">
                <a16:creationId xmlns:a16="http://schemas.microsoft.com/office/drawing/2014/main" id="{ED4C542D-7206-9DF7-B593-05ED50AD36B3}"/>
              </a:ext>
            </a:extLst>
          </p:cNvPr>
          <p:cNvSpPr>
            <a:spLocks noGrp="1"/>
          </p:cNvSpPr>
          <p:nvPr>
            <p:ph type="body" sz="quarter" idx="16"/>
          </p:nvPr>
        </p:nvSpPr>
        <p:spPr>
          <a:xfrm>
            <a:off x="533919" y="1390650"/>
            <a:ext cx="8440748" cy="3077573"/>
          </a:xfrm>
        </p:spPr>
        <p:txBody>
          <a:bodyPr/>
          <a:lstStyle/>
          <a:p>
            <a:r>
              <a:rPr lang="en-US" sz="1800" dirty="0"/>
              <a:t>Consider </a:t>
            </a:r>
            <a:r>
              <a:rPr lang="en-US" sz="1800" dirty="0">
                <a:solidFill>
                  <a:schemeClr val="tx1"/>
                </a:solidFill>
              </a:rPr>
              <a:t>Shakespeare’s writing. </a:t>
            </a:r>
          </a:p>
          <a:p>
            <a:r>
              <a:rPr lang="en-US" sz="1800" dirty="0">
                <a:solidFill>
                  <a:schemeClr val="tx1"/>
                </a:solidFill>
              </a:rPr>
              <a:t>Say, we want the count of </a:t>
            </a:r>
            <a:r>
              <a:rPr lang="en-US" sz="1800" b="1" dirty="0">
                <a:solidFill>
                  <a:schemeClr val="tx1"/>
                </a:solidFill>
              </a:rPr>
              <a:t>any word-pair </a:t>
            </a:r>
            <a:r>
              <a:rPr lang="en-US" sz="1800" dirty="0">
                <a:solidFill>
                  <a:schemeClr val="tx1"/>
                </a:solidFill>
              </a:rPr>
              <a:t>that Shakespeare knows</a:t>
            </a:r>
          </a:p>
          <a:p>
            <a:r>
              <a:rPr lang="en-US" sz="1800" dirty="0">
                <a:solidFill>
                  <a:schemeClr val="tx1"/>
                </a:solidFill>
              </a:rPr>
              <a:t>The size vocab used by Shakespeare: |V|=29,066 </a:t>
            </a:r>
          </a:p>
          <a:p>
            <a:r>
              <a:rPr lang="en-US" sz="1800" dirty="0">
                <a:solidFill>
                  <a:schemeClr val="tx1"/>
                </a:solidFill>
              </a:rPr>
              <a:t>The number of potential word-pairs 29,066 x 29,066 ~ 844 million </a:t>
            </a:r>
          </a:p>
          <a:p>
            <a:pPr lvl="1"/>
            <a:r>
              <a:rPr lang="en-US" sz="1800" dirty="0">
                <a:solidFill>
                  <a:schemeClr val="tx1"/>
                </a:solidFill>
              </a:rPr>
              <a:t>(some of them don’t make sense, but ok!)</a:t>
            </a:r>
          </a:p>
          <a:p>
            <a:r>
              <a:rPr lang="en-US" sz="1800" dirty="0">
                <a:solidFill>
                  <a:schemeClr val="tx1"/>
                </a:solidFill>
              </a:rPr>
              <a:t>Of this, Shakespeare has used ~300</a:t>
            </a:r>
            <a:r>
              <a:rPr lang="en-US" sz="1800" dirty="0"/>
              <a:t>K</a:t>
            </a:r>
            <a:r>
              <a:rPr lang="en-US" sz="1800" dirty="0">
                <a:solidFill>
                  <a:schemeClr val="tx1"/>
                </a:solidFill>
              </a:rPr>
              <a:t> </a:t>
            </a:r>
            <a:r>
              <a:rPr lang="en-US" sz="1800" dirty="0"/>
              <a:t>word-pair combinations in his writings! </a:t>
            </a:r>
            <a:endParaRPr lang="en-US" sz="1800" dirty="0">
              <a:solidFill>
                <a:schemeClr val="tx1"/>
              </a:solidFill>
            </a:endParaRPr>
          </a:p>
          <a:p>
            <a:r>
              <a:rPr lang="en-US" sz="1800" dirty="0">
                <a:solidFill>
                  <a:schemeClr val="tx1"/>
                </a:solidFill>
              </a:rPr>
              <a:t>So, </a:t>
            </a:r>
            <a:r>
              <a:rPr lang="en-US" sz="1800" dirty="0">
                <a:solidFill>
                  <a:srgbClr val="C00000"/>
                </a:solidFill>
              </a:rPr>
              <a:t>99.96%</a:t>
            </a:r>
            <a:r>
              <a:rPr lang="en-US" sz="1800" dirty="0">
                <a:solidFill>
                  <a:schemeClr val="tx1"/>
                </a:solidFill>
              </a:rPr>
              <a:t> of the possible bigrams are </a:t>
            </a:r>
            <a:r>
              <a:rPr lang="en-US" sz="1800" dirty="0">
                <a:solidFill>
                  <a:srgbClr val="C00000"/>
                </a:solidFill>
              </a:rPr>
              <a:t>never seen </a:t>
            </a:r>
            <a:r>
              <a:rPr lang="en-US" sz="1800" dirty="0">
                <a:solidFill>
                  <a:schemeClr val="tx1"/>
                </a:solidFill>
              </a:rPr>
              <a:t>(hence, have zero entries for bigram counts).</a:t>
            </a:r>
          </a:p>
          <a:p>
            <a:endParaRPr lang="en-US" dirty="0"/>
          </a:p>
        </p:txBody>
      </p:sp>
      <p:pic>
        <p:nvPicPr>
          <p:cNvPr id="7170" name="Picture 2" descr="What plays would you use to introduce a neophyte to Shakespeare? – The View  From Sari's World">
            <a:extLst>
              <a:ext uri="{FF2B5EF4-FFF2-40B4-BE49-F238E27FC236}">
                <a16:creationId xmlns:a16="http://schemas.microsoft.com/office/drawing/2014/main" id="{FE25E014-E395-76C4-04CE-BC68C8283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565" y="535890"/>
            <a:ext cx="1289767"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090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00;p49">
            <a:extLst>
              <a:ext uri="{FF2B5EF4-FFF2-40B4-BE49-F238E27FC236}">
                <a16:creationId xmlns:a16="http://schemas.microsoft.com/office/drawing/2014/main" id="{6ACC79DB-8473-B4AF-495A-AD26890BCE59}"/>
              </a:ext>
            </a:extLst>
          </p:cNvPr>
          <p:cNvPicPr preferRelativeResize="0"/>
          <p:nvPr/>
        </p:nvPicPr>
        <p:blipFill rotWithShape="1">
          <a:blip r:embed="rId3">
            <a:alphaModFix/>
          </a:blip>
          <a:srcRect r="4442" b="69110"/>
          <a:stretch/>
        </p:blipFill>
        <p:spPr>
          <a:xfrm>
            <a:off x="3751376" y="1941858"/>
            <a:ext cx="4334655" cy="1758272"/>
          </a:xfrm>
          <a:prstGeom prst="rect">
            <a:avLst/>
          </a:prstGeom>
          <a:noFill/>
          <a:ln>
            <a:noFill/>
          </a:ln>
        </p:spPr>
      </p:pic>
      <p:sp>
        <p:nvSpPr>
          <p:cNvPr id="2" name="Title 1">
            <a:extLst>
              <a:ext uri="{FF2B5EF4-FFF2-40B4-BE49-F238E27FC236}">
                <a16:creationId xmlns:a16="http://schemas.microsoft.com/office/drawing/2014/main" id="{5C57DD97-C415-FE6B-1263-93A092CE81F3}"/>
              </a:ext>
            </a:extLst>
          </p:cNvPr>
          <p:cNvSpPr>
            <a:spLocks noGrp="1"/>
          </p:cNvSpPr>
          <p:nvPr>
            <p:ph type="title"/>
          </p:nvPr>
        </p:nvSpPr>
        <p:spPr/>
        <p:txBody>
          <a:bodyPr>
            <a:normAutofit/>
          </a:bodyPr>
          <a:lstStyle/>
          <a:p>
            <a:r>
              <a:rPr lang="en" dirty="0"/>
              <a:t>Language Models: A History</a:t>
            </a:r>
            <a:endParaRPr lang="en-US" dirty="0"/>
          </a:p>
        </p:txBody>
      </p:sp>
      <p:sp>
        <p:nvSpPr>
          <p:cNvPr id="3" name="Content Placeholder 2">
            <a:extLst>
              <a:ext uri="{FF2B5EF4-FFF2-40B4-BE49-F238E27FC236}">
                <a16:creationId xmlns:a16="http://schemas.microsoft.com/office/drawing/2014/main" id="{DB7ED41F-9151-D68B-5794-1D62459C4B31}"/>
              </a:ext>
            </a:extLst>
          </p:cNvPr>
          <p:cNvSpPr>
            <a:spLocks noGrp="1"/>
          </p:cNvSpPr>
          <p:nvPr>
            <p:ph type="body" sz="quarter" idx="16"/>
          </p:nvPr>
        </p:nvSpPr>
        <p:spPr/>
        <p:txBody>
          <a:bodyPr/>
          <a:lstStyle/>
          <a:p>
            <a:r>
              <a:rPr lang="en-US" dirty="0"/>
              <a:t>Shannon (1950): The redundancy and predictability (entropy) of English. </a:t>
            </a:r>
          </a:p>
        </p:txBody>
      </p:sp>
      <p:pic>
        <p:nvPicPr>
          <p:cNvPr id="5" name="Google Shape;294;p48">
            <a:extLst>
              <a:ext uri="{FF2B5EF4-FFF2-40B4-BE49-F238E27FC236}">
                <a16:creationId xmlns:a16="http://schemas.microsoft.com/office/drawing/2014/main" id="{7B16C6D9-D7BB-4012-FC48-81BCD14EFEF1}"/>
              </a:ext>
            </a:extLst>
          </p:cNvPr>
          <p:cNvPicPr preferRelativeResize="0"/>
          <p:nvPr/>
        </p:nvPicPr>
        <p:blipFill>
          <a:blip r:embed="rId4">
            <a:alphaModFix/>
          </a:blip>
          <a:stretch>
            <a:fillRect/>
          </a:stretch>
        </p:blipFill>
        <p:spPr>
          <a:xfrm>
            <a:off x="732045" y="2061175"/>
            <a:ext cx="2289631" cy="2396756"/>
          </a:xfrm>
          <a:prstGeom prst="rect">
            <a:avLst/>
          </a:prstGeom>
          <a:noFill/>
          <a:ln>
            <a:noFill/>
          </a:ln>
        </p:spPr>
      </p:pic>
      <p:sp>
        <p:nvSpPr>
          <p:cNvPr id="8" name="TextBox 7">
            <a:extLst>
              <a:ext uri="{FF2B5EF4-FFF2-40B4-BE49-F238E27FC236}">
                <a16:creationId xmlns:a16="http://schemas.microsoft.com/office/drawing/2014/main" id="{0C52D3DF-A613-C0F2-D2FC-ED0B32999721}"/>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5"/>
              </a:rPr>
              <a:t>Prediction and Entropy of Printed English, </a:t>
            </a:r>
            <a:r>
              <a:rPr lang="en-US" sz="1000" dirty="0" err="1">
                <a:latin typeface="Corbel" panose="020B0503020204020204" pitchFamily="34" charset="0"/>
                <a:hlinkClick r:id="rId5"/>
              </a:rPr>
              <a:t>Shanon</a:t>
            </a:r>
            <a:r>
              <a:rPr lang="en-US" sz="1000" dirty="0">
                <a:latin typeface="Corbel" panose="020B0503020204020204" pitchFamily="34" charset="0"/>
                <a:hlinkClick r:id="rId5"/>
              </a:rPr>
              <a:t> 1950</a:t>
            </a:r>
            <a:r>
              <a:rPr lang="en-US" sz="1000" dirty="0">
                <a:latin typeface="Corbel" panose="020B0503020204020204" pitchFamily="34" charset="0"/>
              </a:rPr>
              <a:t>] </a:t>
            </a:r>
          </a:p>
        </p:txBody>
      </p:sp>
    </p:spTree>
    <p:extLst>
      <p:ext uri="{BB962C8B-B14F-4D97-AF65-F5344CB8AC3E}">
        <p14:creationId xmlns:p14="http://schemas.microsoft.com/office/powerpoint/2010/main" val="321114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pic>
        <p:nvPicPr>
          <p:cNvPr id="5" name="Google Shape;294;p48">
            <a:extLst>
              <a:ext uri="{FF2B5EF4-FFF2-40B4-BE49-F238E27FC236}">
                <a16:creationId xmlns:a16="http://schemas.microsoft.com/office/drawing/2014/main" id="{A828CDDB-4583-1F88-D50B-00F096D63A28}"/>
              </a:ext>
            </a:extLst>
          </p:cNvPr>
          <p:cNvPicPr preferRelativeResize="0">
            <a:picLocks noChangeAspect="1"/>
          </p:cNvPicPr>
          <p:nvPr/>
        </p:nvPicPr>
        <p:blipFill rotWithShape="1">
          <a:blip r:embed="rId4">
            <a:alphaModFix/>
          </a:blip>
          <a:srcRect l="4596" t="4985" r="4627" b="6120"/>
          <a:stretch/>
        </p:blipFill>
        <p:spPr>
          <a:xfrm>
            <a:off x="-64008" y="0"/>
            <a:ext cx="1201229" cy="1231369"/>
          </a:xfrm>
          <a:prstGeom prst="rect">
            <a:avLst/>
          </a:prstGeom>
          <a:noFill/>
          <a:ln>
            <a:noFill/>
          </a:ln>
        </p:spPr>
      </p:pic>
      <p:sp>
        <p:nvSpPr>
          <p:cNvPr id="42" name="TextBox 41">
            <a:extLst>
              <a:ext uri="{FF2B5EF4-FFF2-40B4-BE49-F238E27FC236}">
                <a16:creationId xmlns:a16="http://schemas.microsoft.com/office/drawing/2014/main" id="{1E7E38FB-6636-DFC8-C6CE-BB78DF9F5935}"/>
              </a:ext>
            </a:extLst>
          </p:cNvPr>
          <p:cNvSpPr txBox="1"/>
          <p:nvPr/>
        </p:nvSpPr>
        <p:spPr>
          <a:xfrm>
            <a:off x="431168" y="1522761"/>
            <a:ext cx="8036176" cy="2246769"/>
          </a:xfrm>
          <a:prstGeom prst="rect">
            <a:avLst/>
          </a:prstGeom>
          <a:noFill/>
        </p:spPr>
        <p:txBody>
          <a:bodyPr wrap="square">
            <a:spAutoFit/>
          </a:bodyPr>
          <a:lstStyle/>
          <a:p>
            <a:r>
              <a:rPr lang="en-US" sz="2000" dirty="0">
                <a:latin typeface="Corbel" panose="020B0503020204020204" pitchFamily="34" charset="0"/>
              </a:rPr>
              <a:t>Shannon (1950) built an approximate language model with word co-occurrences. </a:t>
            </a:r>
          </a:p>
          <a:p>
            <a:endParaRPr lang="en-US" sz="2000" dirty="0">
              <a:solidFill>
                <a:srgbClr val="C00000"/>
              </a:solidFill>
              <a:latin typeface="Corbel" panose="020B0503020204020204" pitchFamily="34" charset="0"/>
            </a:endParaRPr>
          </a:p>
          <a:p>
            <a:r>
              <a:rPr lang="en-US" sz="2000" dirty="0">
                <a:solidFill>
                  <a:srgbClr val="C00000"/>
                </a:solidFill>
                <a:latin typeface="Corbel" panose="020B0503020204020204" pitchFamily="34" charset="0"/>
              </a:rPr>
              <a:t>Markov assumptions:</a:t>
            </a:r>
            <a:r>
              <a:rPr lang="en-US" sz="2000" dirty="0">
                <a:solidFill>
                  <a:schemeClr val="tx1"/>
                </a:solidFill>
                <a:latin typeface="Corbel" panose="020B0503020204020204" pitchFamily="34" charset="0"/>
              </a:rPr>
              <a:t> every node in a Bayesian network is </a:t>
            </a:r>
            <a:r>
              <a:rPr lang="en-US" sz="2000" dirty="0">
                <a:solidFill>
                  <a:srgbClr val="C00000"/>
                </a:solidFill>
                <a:latin typeface="Corbel" panose="020B0503020204020204" pitchFamily="34" charset="0"/>
              </a:rPr>
              <a:t>conditionally independent </a:t>
            </a:r>
            <a:r>
              <a:rPr lang="en-US" sz="2000" dirty="0">
                <a:solidFill>
                  <a:schemeClr val="tx1"/>
                </a:solidFill>
                <a:latin typeface="Corbel" panose="020B0503020204020204" pitchFamily="34" charset="0"/>
              </a:rPr>
              <a:t>of its non-descendants, </a:t>
            </a:r>
            <a:r>
              <a:rPr lang="en-US" sz="2000" dirty="0">
                <a:solidFill>
                  <a:srgbClr val="C00000"/>
                </a:solidFill>
                <a:latin typeface="Corbel" panose="020B0503020204020204" pitchFamily="34" charset="0"/>
              </a:rPr>
              <a:t>given its parents</a:t>
            </a:r>
            <a:r>
              <a:rPr lang="en-US" sz="2000" dirty="0">
                <a:solidFill>
                  <a:schemeClr val="tx1"/>
                </a:solidFill>
                <a:latin typeface="Corbel" panose="020B0503020204020204" pitchFamily="34" charset="0"/>
              </a:rPr>
              <a:t>.</a:t>
            </a:r>
            <a:r>
              <a:rPr lang="en-US" sz="2000" dirty="0">
                <a:solidFill>
                  <a:srgbClr val="C00000"/>
                </a:solidFill>
                <a:latin typeface="Corbel" panose="020B0503020204020204" pitchFamily="34" charset="0"/>
              </a:rPr>
              <a:t> </a:t>
            </a:r>
            <a:endParaRPr lang="en-US" sz="2000" dirty="0">
              <a:latin typeface="Corbel" panose="020B0503020204020204" pitchFamily="34" charset="0"/>
            </a:endParaRPr>
          </a:p>
          <a:p>
            <a:br>
              <a:rPr lang="en-US" sz="2000" dirty="0">
                <a:latin typeface="Corbel" panose="020B0503020204020204" pitchFamily="34" charset="0"/>
              </a:rPr>
            </a:br>
            <a:endParaRPr lang="en-US" sz="2000" dirty="0">
              <a:latin typeface="Corbel" panose="020B0503020204020204" pitchFamily="34" charset="0"/>
            </a:endParaRPr>
          </a:p>
        </p:txBody>
      </p:sp>
      <p:pic>
        <p:nvPicPr>
          <p:cNvPr id="51" name="Picture 50" descr="A person with a beard&#10;&#10;Description automatically generated with medium confidence">
            <a:extLst>
              <a:ext uri="{FF2B5EF4-FFF2-40B4-BE49-F238E27FC236}">
                <a16:creationId xmlns:a16="http://schemas.microsoft.com/office/drawing/2014/main" id="{64715D46-CF8C-66AA-05BF-09F29691117E}"/>
              </a:ext>
            </a:extLst>
          </p:cNvPr>
          <p:cNvPicPr>
            <a:picLocks noChangeAspect="1"/>
          </p:cNvPicPr>
          <p:nvPr/>
        </p:nvPicPr>
        <p:blipFill>
          <a:blip r:embed="rId5"/>
          <a:stretch>
            <a:fillRect/>
          </a:stretch>
        </p:blipFill>
        <p:spPr>
          <a:xfrm>
            <a:off x="7815368" y="0"/>
            <a:ext cx="1397000" cy="1612900"/>
          </a:xfrm>
          <a:prstGeom prst="rect">
            <a:avLst/>
          </a:prstGeom>
        </p:spPr>
      </p:pic>
      <p:sp>
        <p:nvSpPr>
          <p:cNvPr id="2" name="Slide Number Placeholder 1">
            <a:extLst>
              <a:ext uri="{FF2B5EF4-FFF2-40B4-BE49-F238E27FC236}">
                <a16:creationId xmlns:a16="http://schemas.microsoft.com/office/drawing/2014/main" id="{A31ACD82-24CB-674F-BEB0-C406B25740E2}"/>
              </a:ext>
            </a:extLst>
          </p:cNvPr>
          <p:cNvSpPr>
            <a:spLocks noGrp="1"/>
          </p:cNvSpPr>
          <p:nvPr>
            <p:ph type="sldNum" sz="quarter" idx="12"/>
          </p:nvPr>
        </p:nvSpPr>
        <p:spPr/>
        <p:txBody>
          <a:bodyPr/>
          <a:lstStyle/>
          <a:p>
            <a:fld id="{494B4E53-BCCB-BE4E-A28A-722B6992CCD5}" type="slidenum">
              <a:rPr lang="en-US" smtClean="0"/>
              <a:pPr/>
              <a:t>35</a:t>
            </a:fld>
            <a:endParaRPr lang="en-US" dirty="0"/>
          </a:p>
        </p:txBody>
      </p:sp>
      <p:sp>
        <p:nvSpPr>
          <p:cNvPr id="8" name="TextBox 7">
            <a:extLst>
              <a:ext uri="{FF2B5EF4-FFF2-40B4-BE49-F238E27FC236}">
                <a16:creationId xmlns:a16="http://schemas.microsoft.com/office/drawing/2014/main" id="{E07E9ABA-7606-93E6-509A-5187D0D0F515}"/>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6"/>
              </a:rPr>
              <a:t>Prediction and Entropy of Printed English, </a:t>
            </a:r>
            <a:r>
              <a:rPr lang="en-US" sz="1000" dirty="0" err="1">
                <a:latin typeface="Corbel" panose="020B0503020204020204" pitchFamily="34" charset="0"/>
                <a:hlinkClick r:id="rId6"/>
              </a:rPr>
              <a:t>Shanon</a:t>
            </a:r>
            <a:r>
              <a:rPr lang="en-US" sz="1000" dirty="0">
                <a:latin typeface="Corbel" panose="020B0503020204020204" pitchFamily="34" charset="0"/>
                <a:hlinkClick r:id="rId6"/>
              </a:rPr>
              <a:t> 1950</a:t>
            </a:r>
            <a:r>
              <a:rPr lang="en-US" sz="1000" dirty="0">
                <a:latin typeface="Corbel" panose="020B0503020204020204" pitchFamily="34" charset="0"/>
              </a:rPr>
              <a:t>] </a:t>
            </a:r>
          </a:p>
        </p:txBody>
      </p:sp>
      <p:sp>
        <p:nvSpPr>
          <p:cNvPr id="9" name="TextBox 8">
            <a:extLst>
              <a:ext uri="{FF2B5EF4-FFF2-40B4-BE49-F238E27FC236}">
                <a16:creationId xmlns:a16="http://schemas.microsoft.com/office/drawing/2014/main" id="{54C4F2B1-D192-CE2E-4D6B-54EFC443346D}"/>
              </a:ext>
            </a:extLst>
          </p:cNvPr>
          <p:cNvSpPr txBox="1"/>
          <p:nvPr/>
        </p:nvSpPr>
        <p:spPr>
          <a:xfrm>
            <a:off x="431168" y="3508491"/>
            <a:ext cx="8036176" cy="400110"/>
          </a:xfrm>
          <a:prstGeom prst="rect">
            <a:avLst/>
          </a:prstGeom>
          <a:noFill/>
        </p:spPr>
        <p:txBody>
          <a:bodyPr wrap="square">
            <a:spAutoFit/>
          </a:bodyPr>
          <a:lstStyle/>
          <a:p>
            <a:r>
              <a:rPr lang="en-US" sz="2000" dirty="0">
                <a:solidFill>
                  <a:srgbClr val="C00000"/>
                </a:solidFill>
                <a:latin typeface="Corbel" panose="020B0503020204020204" pitchFamily="34" charset="0"/>
              </a:rPr>
              <a:t>1</a:t>
            </a:r>
            <a:r>
              <a:rPr lang="en-US" sz="2000" baseline="30000" dirty="0">
                <a:solidFill>
                  <a:srgbClr val="C00000"/>
                </a:solidFill>
                <a:latin typeface="Corbel" panose="020B0503020204020204" pitchFamily="34" charset="0"/>
              </a:rPr>
              <a:t>st</a:t>
            </a:r>
            <a:r>
              <a:rPr lang="en-US" sz="2000" dirty="0">
                <a:solidFill>
                  <a:srgbClr val="C00000"/>
                </a:solidFill>
                <a:latin typeface="Corbel" panose="020B0503020204020204" pitchFamily="34" charset="0"/>
              </a:rPr>
              <a:t> </a:t>
            </a:r>
            <a:r>
              <a:rPr lang="en-US" sz="2000" dirty="0">
                <a:latin typeface="Corbel" panose="020B0503020204020204" pitchFamily="34" charset="0"/>
              </a:rPr>
              <a:t>order approximation: </a:t>
            </a:r>
          </a:p>
        </p:txBody>
      </p:sp>
      <p:sp>
        <p:nvSpPr>
          <p:cNvPr id="10" name="object 14">
            <a:extLst>
              <a:ext uri="{FF2B5EF4-FFF2-40B4-BE49-F238E27FC236}">
                <a16:creationId xmlns:a16="http://schemas.microsoft.com/office/drawing/2014/main" id="{6E55E75C-834E-EF8C-0E0A-2DB943C3EF43}"/>
              </a:ext>
            </a:extLst>
          </p:cNvPr>
          <p:cNvSpPr/>
          <p:nvPr/>
        </p:nvSpPr>
        <p:spPr>
          <a:xfrm>
            <a:off x="6671953" y="3767977"/>
            <a:ext cx="593437" cy="137113"/>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D034710-47C6-D23E-D807-CC2F6A0C35F8}"/>
                  </a:ext>
                </a:extLst>
              </p:cNvPr>
              <p:cNvSpPr txBox="1"/>
              <p:nvPr/>
            </p:nvSpPr>
            <p:spPr>
              <a:xfrm>
                <a:off x="5944710" y="3480345"/>
                <a:ext cx="1981200" cy="307777"/>
              </a:xfrm>
              <a:prstGeom prst="rect">
                <a:avLst/>
              </a:prstGeom>
              <a:noFill/>
            </p:spPr>
            <p:txBody>
              <a:bodyPr wrap="square">
                <a:spAutoFit/>
              </a:bodyPr>
              <a:lstStyle/>
              <a:p>
                <a:pPr algn="ctr"/>
                <a14:m>
                  <m:oMath xmlns:m="http://schemas.openxmlformats.org/officeDocument/2006/math">
                    <m:r>
                      <a:rPr lang="en-US" sz="1400" smtClean="0">
                        <a:solidFill>
                          <a:schemeClr val="accent1"/>
                        </a:solidFill>
                        <a:latin typeface="Cambria Math" panose="02040503050406030204" pitchFamily="18" charset="0"/>
                      </a:rPr>
                      <m:t>1</m:t>
                    </m:r>
                  </m:oMath>
                </a14:m>
                <a:r>
                  <a:rPr lang="en-US" dirty="0">
                    <a:latin typeface="Corbel" panose="020B0503020204020204" pitchFamily="34" charset="0"/>
                  </a:rPr>
                  <a:t> element</a:t>
                </a:r>
              </a:p>
            </p:txBody>
          </p:sp>
        </mc:Choice>
        <mc:Fallback xmlns="">
          <p:sp>
            <p:nvSpPr>
              <p:cNvPr id="11" name="TextBox 10">
                <a:extLst>
                  <a:ext uri="{FF2B5EF4-FFF2-40B4-BE49-F238E27FC236}">
                    <a16:creationId xmlns:a16="http://schemas.microsoft.com/office/drawing/2014/main" id="{5D034710-47C6-D23E-D807-CC2F6A0C35F8}"/>
                  </a:ext>
                </a:extLst>
              </p:cNvPr>
              <p:cNvSpPr txBox="1">
                <a:spLocks noRot="1" noChangeAspect="1" noMove="1" noResize="1" noEditPoints="1" noAdjustHandles="1" noChangeArrowheads="1" noChangeShapeType="1" noTextEdit="1"/>
              </p:cNvSpPr>
              <p:nvPr/>
            </p:nvSpPr>
            <p:spPr>
              <a:xfrm>
                <a:off x="5944710" y="3480345"/>
                <a:ext cx="1981200" cy="307777"/>
              </a:xfrm>
              <a:prstGeom prst="rect">
                <a:avLst/>
              </a:prstGeom>
              <a:blipFill>
                <a:blip r:embed="rId7"/>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4026820-315C-D1D3-67C5-62F32BE01FD5}"/>
                  </a:ext>
                </a:extLst>
              </p:cNvPr>
              <p:cNvSpPr txBox="1">
                <a:spLocks/>
              </p:cNvSpPr>
              <p:nvPr/>
            </p:nvSpPr>
            <p:spPr>
              <a:xfrm>
                <a:off x="1495729" y="3958070"/>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cat sat on the) </a:t>
                </a:r>
                <a14:m>
                  <m:oMath xmlns:m="http://schemas.openxmlformats.org/officeDocument/2006/math">
                    <m:r>
                      <a:rPr lang="en-US" i="1">
                        <a:latin typeface="Cambria Math" panose="02040503050406030204" pitchFamily="18" charset="0"/>
                      </a:rPr>
                      <m:t>≈</m:t>
                    </m:r>
                  </m:oMath>
                </a14:m>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a:t>
                </a:r>
              </a:p>
            </p:txBody>
          </p:sp>
        </mc:Choice>
        <mc:Fallback xmlns="">
          <p:sp>
            <p:nvSpPr>
              <p:cNvPr id="12" name="Content Placeholder 2">
                <a:extLst>
                  <a:ext uri="{FF2B5EF4-FFF2-40B4-BE49-F238E27FC236}">
                    <a16:creationId xmlns:a16="http://schemas.microsoft.com/office/drawing/2014/main" id="{54026820-315C-D1D3-67C5-62F32BE01FD5}"/>
                  </a:ext>
                </a:extLst>
              </p:cNvPr>
              <p:cNvSpPr txBox="1">
                <a:spLocks noRot="1" noChangeAspect="1" noMove="1" noResize="1" noEditPoints="1" noAdjustHandles="1" noChangeArrowheads="1" noChangeShapeType="1" noTextEdit="1"/>
              </p:cNvSpPr>
              <p:nvPr/>
            </p:nvSpPr>
            <p:spPr>
              <a:xfrm>
                <a:off x="1495729" y="3958070"/>
                <a:ext cx="6400800" cy="401717"/>
              </a:xfrm>
              <a:prstGeom prst="rect">
                <a:avLst/>
              </a:prstGeom>
              <a:blipFill>
                <a:blip r:embed="rId8"/>
                <a:stretch>
                  <a:fillRect t="-27273" b="-27273"/>
                </a:stretch>
              </a:blipFill>
            </p:spPr>
            <p:txBody>
              <a:bodyPr/>
              <a:lstStyle/>
              <a:p>
                <a:r>
                  <a:rPr lang="en-US">
                    <a:noFill/>
                  </a:rPr>
                  <a:t> </a:t>
                </a:r>
              </a:p>
            </p:txBody>
          </p:sp>
        </mc:Fallback>
      </mc:AlternateContent>
    </p:spTree>
    <p:extLst>
      <p:ext uri="{BB962C8B-B14F-4D97-AF65-F5344CB8AC3E}">
        <p14:creationId xmlns:p14="http://schemas.microsoft.com/office/powerpoint/2010/main" val="6312931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73DE0-6390-E2A9-C1E0-66586AB3DA4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D379A-89A7-4A7D-993F-D31FCECA3099}"/>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200D379A-89A7-4A7D-993F-D31FCECA3099}"/>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pic>
        <p:nvPicPr>
          <p:cNvPr id="5" name="Google Shape;294;p48">
            <a:extLst>
              <a:ext uri="{FF2B5EF4-FFF2-40B4-BE49-F238E27FC236}">
                <a16:creationId xmlns:a16="http://schemas.microsoft.com/office/drawing/2014/main" id="{682B30CD-B5D9-2115-7058-46478A07033D}"/>
              </a:ext>
            </a:extLst>
          </p:cNvPr>
          <p:cNvPicPr preferRelativeResize="0">
            <a:picLocks noChangeAspect="1"/>
          </p:cNvPicPr>
          <p:nvPr/>
        </p:nvPicPr>
        <p:blipFill rotWithShape="1">
          <a:blip r:embed="rId4">
            <a:alphaModFix/>
          </a:blip>
          <a:srcRect l="4596" t="4985" r="4627" b="6120"/>
          <a:stretch/>
        </p:blipFill>
        <p:spPr>
          <a:xfrm>
            <a:off x="-64008" y="0"/>
            <a:ext cx="1201229" cy="1231369"/>
          </a:xfrm>
          <a:prstGeom prst="rect">
            <a:avLst/>
          </a:prstGeom>
          <a:noFill/>
          <a:ln>
            <a:noFill/>
          </a:ln>
        </p:spPr>
      </p:pic>
      <p:sp>
        <p:nvSpPr>
          <p:cNvPr id="42" name="TextBox 41">
            <a:extLst>
              <a:ext uri="{FF2B5EF4-FFF2-40B4-BE49-F238E27FC236}">
                <a16:creationId xmlns:a16="http://schemas.microsoft.com/office/drawing/2014/main" id="{58BDCE2B-9D43-9B14-5D33-B7FA20B850B4}"/>
              </a:ext>
            </a:extLst>
          </p:cNvPr>
          <p:cNvSpPr txBox="1"/>
          <p:nvPr/>
        </p:nvSpPr>
        <p:spPr>
          <a:xfrm>
            <a:off x="431168" y="3887238"/>
            <a:ext cx="8036176" cy="400110"/>
          </a:xfrm>
          <a:prstGeom prst="rect">
            <a:avLst/>
          </a:prstGeom>
          <a:noFill/>
        </p:spPr>
        <p:txBody>
          <a:bodyPr wrap="square">
            <a:spAutoFit/>
          </a:bodyPr>
          <a:lstStyle/>
          <a:p>
            <a:r>
              <a:rPr lang="en-US" sz="2000" dirty="0">
                <a:solidFill>
                  <a:srgbClr val="C00000"/>
                </a:solidFill>
                <a:latin typeface="Corbel" panose="020B0503020204020204" pitchFamily="34" charset="0"/>
              </a:rPr>
              <a:t>1</a:t>
            </a:r>
            <a:r>
              <a:rPr lang="en-US" sz="2000" baseline="30000" dirty="0">
                <a:solidFill>
                  <a:srgbClr val="C00000"/>
                </a:solidFill>
                <a:latin typeface="Corbel" panose="020B0503020204020204" pitchFamily="34" charset="0"/>
              </a:rPr>
              <a:t>st</a:t>
            </a:r>
            <a:r>
              <a:rPr lang="en-US" sz="2000" dirty="0">
                <a:solidFill>
                  <a:srgbClr val="C00000"/>
                </a:solidFill>
                <a:latin typeface="Corbel" panose="020B0503020204020204" pitchFamily="34" charset="0"/>
              </a:rPr>
              <a:t> </a:t>
            </a:r>
            <a:r>
              <a:rPr lang="en-US" sz="2000" dirty="0">
                <a:latin typeface="Corbel" panose="020B0503020204020204" pitchFamily="34" charset="0"/>
              </a:rPr>
              <a:t>order approximation: </a:t>
            </a:r>
          </a:p>
        </p:txBody>
      </p:sp>
      <p:pic>
        <p:nvPicPr>
          <p:cNvPr id="51" name="Picture 50" descr="A person with a beard&#10;&#10;Description automatically generated with medium confidence">
            <a:extLst>
              <a:ext uri="{FF2B5EF4-FFF2-40B4-BE49-F238E27FC236}">
                <a16:creationId xmlns:a16="http://schemas.microsoft.com/office/drawing/2014/main" id="{2EC1E315-1AAC-031E-2CD2-0447A201CB97}"/>
              </a:ext>
            </a:extLst>
          </p:cNvPr>
          <p:cNvPicPr>
            <a:picLocks noChangeAspect="1"/>
          </p:cNvPicPr>
          <p:nvPr/>
        </p:nvPicPr>
        <p:blipFill>
          <a:blip r:embed="rId5"/>
          <a:stretch>
            <a:fillRect/>
          </a:stretch>
        </p:blipFill>
        <p:spPr>
          <a:xfrm>
            <a:off x="7815368" y="0"/>
            <a:ext cx="1397000" cy="1612900"/>
          </a:xfrm>
          <a:prstGeom prst="rect">
            <a:avLst/>
          </a:prstGeom>
        </p:spPr>
      </p:pic>
      <p:sp>
        <p:nvSpPr>
          <p:cNvPr id="2" name="Slide Number Placeholder 1">
            <a:extLst>
              <a:ext uri="{FF2B5EF4-FFF2-40B4-BE49-F238E27FC236}">
                <a16:creationId xmlns:a16="http://schemas.microsoft.com/office/drawing/2014/main" id="{2A5A0DBE-2D30-0831-4601-6F0FAB5BC7A9}"/>
              </a:ext>
            </a:extLst>
          </p:cNvPr>
          <p:cNvSpPr>
            <a:spLocks noGrp="1"/>
          </p:cNvSpPr>
          <p:nvPr>
            <p:ph type="sldNum" sz="quarter" idx="12"/>
          </p:nvPr>
        </p:nvSpPr>
        <p:spPr/>
        <p:txBody>
          <a:bodyPr/>
          <a:lstStyle/>
          <a:p>
            <a:fld id="{494B4E53-BCCB-BE4E-A28A-722B6992CCD5}" type="slidenum">
              <a:rPr lang="en-US" smtClean="0"/>
              <a:pPr/>
              <a:t>36</a:t>
            </a:fld>
            <a:endParaRPr lang="en-US" dirty="0"/>
          </a:p>
        </p:txBody>
      </p:sp>
      <p:sp>
        <p:nvSpPr>
          <p:cNvPr id="4" name="object 14">
            <a:extLst>
              <a:ext uri="{FF2B5EF4-FFF2-40B4-BE49-F238E27FC236}">
                <a16:creationId xmlns:a16="http://schemas.microsoft.com/office/drawing/2014/main" id="{205534FE-070F-835A-DC98-90C2CC6C429A}"/>
              </a:ext>
            </a:extLst>
          </p:cNvPr>
          <p:cNvSpPr/>
          <p:nvPr/>
        </p:nvSpPr>
        <p:spPr>
          <a:xfrm>
            <a:off x="6671953" y="4146724"/>
            <a:ext cx="593437" cy="137113"/>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499266-AD69-F185-8B08-68BFE2B199F7}"/>
                  </a:ext>
                </a:extLst>
              </p:cNvPr>
              <p:cNvSpPr txBox="1"/>
              <p:nvPr/>
            </p:nvSpPr>
            <p:spPr>
              <a:xfrm>
                <a:off x="5944710" y="3859092"/>
                <a:ext cx="1981200" cy="307777"/>
              </a:xfrm>
              <a:prstGeom prst="rect">
                <a:avLst/>
              </a:prstGeom>
              <a:noFill/>
            </p:spPr>
            <p:txBody>
              <a:bodyPr wrap="square">
                <a:spAutoFit/>
              </a:bodyPr>
              <a:lstStyle/>
              <a:p>
                <a:pPr algn="ctr"/>
                <a14:m>
                  <m:oMath xmlns:m="http://schemas.openxmlformats.org/officeDocument/2006/math">
                    <m:r>
                      <a:rPr lang="en-US" sz="1400" smtClean="0">
                        <a:solidFill>
                          <a:schemeClr val="accent1"/>
                        </a:solidFill>
                        <a:latin typeface="Cambria Math" panose="02040503050406030204" pitchFamily="18" charset="0"/>
                      </a:rPr>
                      <m:t>1</m:t>
                    </m:r>
                  </m:oMath>
                </a14:m>
                <a:r>
                  <a:rPr lang="en-US" dirty="0">
                    <a:latin typeface="Corbel" panose="020B0503020204020204" pitchFamily="34" charset="0"/>
                  </a:rPr>
                  <a:t> element</a:t>
                </a:r>
              </a:p>
            </p:txBody>
          </p:sp>
        </mc:Choice>
        <mc:Fallback xmlns="">
          <p:sp>
            <p:nvSpPr>
              <p:cNvPr id="7" name="TextBox 6">
                <a:extLst>
                  <a:ext uri="{FF2B5EF4-FFF2-40B4-BE49-F238E27FC236}">
                    <a16:creationId xmlns:a16="http://schemas.microsoft.com/office/drawing/2014/main" id="{52499266-AD69-F185-8B08-68BFE2B199F7}"/>
                  </a:ext>
                </a:extLst>
              </p:cNvPr>
              <p:cNvSpPr txBox="1">
                <a:spLocks noRot="1" noChangeAspect="1" noMove="1" noResize="1" noEditPoints="1" noAdjustHandles="1" noChangeArrowheads="1" noChangeShapeType="1" noTextEdit="1"/>
              </p:cNvSpPr>
              <p:nvPr/>
            </p:nvSpPr>
            <p:spPr>
              <a:xfrm>
                <a:off x="5944710" y="3859092"/>
                <a:ext cx="1981200" cy="307777"/>
              </a:xfrm>
              <a:prstGeom prst="rect">
                <a:avLst/>
              </a:prstGeom>
              <a:blipFill>
                <a:blip r:embed="rId6"/>
                <a:stretch>
                  <a:fillRect t="-3846" b="-1923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AE89E56-52BC-8970-B3F1-D517A7EBC58F}"/>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7"/>
              </a:rPr>
              <a:t>Prediction and Entropy of Printed English, </a:t>
            </a:r>
            <a:r>
              <a:rPr lang="en-US" sz="1000" dirty="0" err="1">
                <a:latin typeface="Corbel" panose="020B0503020204020204" pitchFamily="34" charset="0"/>
                <a:hlinkClick r:id="rId7"/>
              </a:rPr>
              <a:t>Shanon</a:t>
            </a:r>
            <a:r>
              <a:rPr lang="en-US" sz="1000" dirty="0">
                <a:latin typeface="Corbel" panose="020B0503020204020204" pitchFamily="34" charset="0"/>
                <a:hlinkClick r:id="rId7"/>
              </a:rPr>
              <a:t> 1950</a:t>
            </a:r>
            <a:r>
              <a:rPr lang="en-US" sz="1000" dirty="0">
                <a:latin typeface="Corbel" panose="020B0503020204020204" pitchFamily="34" charset="0"/>
              </a:rPr>
              <a:t>] </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98D4F5F-7B51-B0B1-4275-81F79CD896CB}"/>
                  </a:ext>
                </a:extLst>
              </p:cNvPr>
              <p:cNvSpPr txBox="1">
                <a:spLocks/>
              </p:cNvSpPr>
              <p:nvPr/>
            </p:nvSpPr>
            <p:spPr>
              <a:xfrm>
                <a:off x="1495729" y="4336817"/>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cat sat on the) </a:t>
                </a:r>
                <a14:m>
                  <m:oMath xmlns:m="http://schemas.openxmlformats.org/officeDocument/2006/math">
                    <m:r>
                      <a:rPr lang="en-US" i="1">
                        <a:latin typeface="Cambria Math" panose="02040503050406030204" pitchFamily="18" charset="0"/>
                      </a:rPr>
                      <m:t>≈</m:t>
                    </m:r>
                  </m:oMath>
                </a14:m>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a:t>
                </a:r>
              </a:p>
            </p:txBody>
          </p:sp>
        </mc:Choice>
        <mc:Fallback xmlns="">
          <p:sp>
            <p:nvSpPr>
              <p:cNvPr id="6" name="Content Placeholder 2">
                <a:extLst>
                  <a:ext uri="{FF2B5EF4-FFF2-40B4-BE49-F238E27FC236}">
                    <a16:creationId xmlns:a16="http://schemas.microsoft.com/office/drawing/2014/main" id="{098D4F5F-7B51-B0B1-4275-81F79CD896CB}"/>
                  </a:ext>
                </a:extLst>
              </p:cNvPr>
              <p:cNvSpPr txBox="1">
                <a:spLocks noRot="1" noChangeAspect="1" noMove="1" noResize="1" noEditPoints="1" noAdjustHandles="1" noChangeArrowheads="1" noChangeShapeType="1" noTextEdit="1"/>
              </p:cNvSpPr>
              <p:nvPr/>
            </p:nvSpPr>
            <p:spPr>
              <a:xfrm>
                <a:off x="1495729" y="4336817"/>
                <a:ext cx="6400800" cy="401717"/>
              </a:xfrm>
              <a:prstGeom prst="rect">
                <a:avLst/>
              </a:prstGeom>
              <a:blipFill>
                <a:blip r:embed="rId8"/>
                <a:stretch>
                  <a:fillRect t="-28125"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A4411CCC-9748-19D0-F999-17A1869F66E9}"/>
                  </a:ext>
                </a:extLst>
              </p:cNvPr>
              <p:cNvSpPr txBox="1">
                <a:spLocks/>
              </p:cNvSpPr>
              <p:nvPr/>
            </p:nvSpPr>
            <p:spPr>
              <a:xfrm>
                <a:off x="1414568" y="3184343"/>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cat sat on the) </a:t>
                </a:r>
                <a14:m>
                  <m:oMath xmlns:m="http://schemas.openxmlformats.org/officeDocument/2006/math">
                    <m:r>
                      <a:rPr lang="en-US" i="1">
                        <a:latin typeface="Cambria Math" panose="02040503050406030204" pitchFamily="18" charset="0"/>
                      </a:rPr>
                      <m:t>≈</m:t>
                    </m:r>
                  </m:oMath>
                </a14:m>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on the)  </a:t>
                </a:r>
              </a:p>
            </p:txBody>
          </p:sp>
        </mc:Choice>
        <mc:Fallback xmlns="">
          <p:sp>
            <p:nvSpPr>
              <p:cNvPr id="9" name="Content Placeholder 2">
                <a:extLst>
                  <a:ext uri="{FF2B5EF4-FFF2-40B4-BE49-F238E27FC236}">
                    <a16:creationId xmlns:a16="http://schemas.microsoft.com/office/drawing/2014/main" id="{A4411CCC-9748-19D0-F999-17A1869F66E9}"/>
                  </a:ext>
                </a:extLst>
              </p:cNvPr>
              <p:cNvSpPr txBox="1">
                <a:spLocks noRot="1" noChangeAspect="1" noMove="1" noResize="1" noEditPoints="1" noAdjustHandles="1" noChangeArrowheads="1" noChangeShapeType="1" noTextEdit="1"/>
              </p:cNvSpPr>
              <p:nvPr/>
            </p:nvSpPr>
            <p:spPr>
              <a:xfrm>
                <a:off x="1414568" y="3184343"/>
                <a:ext cx="6400800" cy="401717"/>
              </a:xfrm>
              <a:prstGeom prst="rect">
                <a:avLst/>
              </a:prstGeom>
              <a:blipFill>
                <a:blip r:embed="rId9"/>
                <a:stretch>
                  <a:fillRect t="-27273" b="-27273"/>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EF3340AB-BABB-83E9-6AFF-C5874C2BC966}"/>
              </a:ext>
            </a:extLst>
          </p:cNvPr>
          <p:cNvGrpSpPr/>
          <p:nvPr/>
        </p:nvGrpSpPr>
        <p:grpSpPr>
          <a:xfrm>
            <a:off x="5944710" y="2706618"/>
            <a:ext cx="1981200" cy="424745"/>
            <a:chOff x="5944710" y="3566914"/>
            <a:chExt cx="1981200" cy="424745"/>
          </a:xfrm>
        </p:grpSpPr>
        <p:sp>
          <p:nvSpPr>
            <p:cNvPr id="11" name="object 14">
              <a:extLst>
                <a:ext uri="{FF2B5EF4-FFF2-40B4-BE49-F238E27FC236}">
                  <a16:creationId xmlns:a16="http://schemas.microsoft.com/office/drawing/2014/main" id="{AD1C2F18-7420-79D4-64E1-6FC60B3B7591}"/>
                </a:ext>
              </a:extLst>
            </p:cNvPr>
            <p:cNvSpPr/>
            <p:nvPr/>
          </p:nvSpPr>
          <p:spPr>
            <a:xfrm>
              <a:off x="6671953" y="3854546"/>
              <a:ext cx="593437" cy="137113"/>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C6A0529-6AEA-F5FA-D9F9-58A674E92AF5}"/>
                    </a:ext>
                  </a:extLst>
                </p:cNvPr>
                <p:cNvSpPr txBox="1"/>
                <p:nvPr/>
              </p:nvSpPr>
              <p:spPr>
                <a:xfrm>
                  <a:off x="5944710" y="3566914"/>
                  <a:ext cx="1981200" cy="307777"/>
                </a:xfrm>
                <a:prstGeom prst="rect">
                  <a:avLst/>
                </a:prstGeom>
                <a:noFill/>
              </p:spPr>
              <p:txBody>
                <a:bodyPr wrap="square">
                  <a:spAutoFit/>
                </a:bodyPr>
                <a:lstStyle/>
                <a:p>
                  <a:pPr algn="ctr"/>
                  <a14:m>
                    <m:oMath xmlns:m="http://schemas.openxmlformats.org/officeDocument/2006/math">
                      <m:r>
                        <a:rPr lang="en-US" sz="1400" smtClean="0">
                          <a:solidFill>
                            <a:schemeClr val="accent1"/>
                          </a:solidFill>
                          <a:latin typeface="Cambria Math" panose="02040503050406030204" pitchFamily="18" charset="0"/>
                        </a:rPr>
                        <m:t>2</m:t>
                      </m:r>
                    </m:oMath>
                  </a14:m>
                  <a:r>
                    <a:rPr lang="en-US" dirty="0">
                      <a:latin typeface="Corbel" panose="020B0503020204020204" pitchFamily="34" charset="0"/>
                    </a:rPr>
                    <a:t> elements</a:t>
                  </a:r>
                </a:p>
              </p:txBody>
            </p:sp>
          </mc:Choice>
          <mc:Fallback xmlns="">
            <p:sp>
              <p:nvSpPr>
                <p:cNvPr id="12" name="TextBox 11">
                  <a:extLst>
                    <a:ext uri="{FF2B5EF4-FFF2-40B4-BE49-F238E27FC236}">
                      <a16:creationId xmlns:a16="http://schemas.microsoft.com/office/drawing/2014/main" id="{7C6A0529-6AEA-F5FA-D9F9-58A674E92AF5}"/>
                    </a:ext>
                  </a:extLst>
                </p:cNvPr>
                <p:cNvSpPr txBox="1">
                  <a:spLocks noRot="1" noChangeAspect="1" noMove="1" noResize="1" noEditPoints="1" noAdjustHandles="1" noChangeArrowheads="1" noChangeShapeType="1" noTextEdit="1"/>
                </p:cNvSpPr>
                <p:nvPr/>
              </p:nvSpPr>
              <p:spPr>
                <a:xfrm>
                  <a:off x="5944710" y="3566914"/>
                  <a:ext cx="1981200" cy="307777"/>
                </a:xfrm>
                <a:prstGeom prst="rect">
                  <a:avLst/>
                </a:prstGeom>
                <a:blipFill>
                  <a:blip r:embed="rId10"/>
                  <a:stretch>
                    <a:fillRect t="-4000" b="-20000"/>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C084F51E-57CF-2FB7-D1D3-67FA8669D116}"/>
              </a:ext>
            </a:extLst>
          </p:cNvPr>
          <p:cNvSpPr txBox="1"/>
          <p:nvPr/>
        </p:nvSpPr>
        <p:spPr>
          <a:xfrm>
            <a:off x="355751" y="2677557"/>
            <a:ext cx="4639632" cy="400110"/>
          </a:xfrm>
          <a:prstGeom prst="rect">
            <a:avLst/>
          </a:prstGeom>
          <a:noFill/>
        </p:spPr>
        <p:txBody>
          <a:bodyPr wrap="square">
            <a:spAutoFit/>
          </a:bodyPr>
          <a:lstStyle/>
          <a:p>
            <a:r>
              <a:rPr lang="en-US" sz="2000" dirty="0">
                <a:solidFill>
                  <a:srgbClr val="C00000"/>
                </a:solidFill>
                <a:latin typeface="Corbel" panose="020B0503020204020204" pitchFamily="34" charset="0"/>
              </a:rPr>
              <a:t>2</a:t>
            </a:r>
            <a:r>
              <a:rPr lang="en-US" sz="2000" baseline="30000" dirty="0">
                <a:solidFill>
                  <a:srgbClr val="C00000"/>
                </a:solidFill>
                <a:latin typeface="Corbel" panose="020B0503020204020204" pitchFamily="34" charset="0"/>
              </a:rPr>
              <a:t>nd</a:t>
            </a:r>
            <a:r>
              <a:rPr lang="en-US" sz="2000" dirty="0">
                <a:latin typeface="Corbel" panose="020B0503020204020204" pitchFamily="34" charset="0"/>
              </a:rPr>
              <a:t> order approximation: </a:t>
            </a:r>
          </a:p>
        </p:txBody>
      </p:sp>
    </p:spTree>
    <p:extLst>
      <p:ext uri="{BB962C8B-B14F-4D97-AF65-F5344CB8AC3E}">
        <p14:creationId xmlns:p14="http://schemas.microsoft.com/office/powerpoint/2010/main" val="8208524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EA6AC-5EB6-F6D6-358E-69B9BD0CDFD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379370-3C21-AC74-0C7D-245749E723B9}"/>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A0379370-3C21-AC74-0C7D-245749E723B9}"/>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pic>
        <p:nvPicPr>
          <p:cNvPr id="5" name="Google Shape;294;p48">
            <a:extLst>
              <a:ext uri="{FF2B5EF4-FFF2-40B4-BE49-F238E27FC236}">
                <a16:creationId xmlns:a16="http://schemas.microsoft.com/office/drawing/2014/main" id="{387CA811-A7A4-4E53-BE5D-90DBFE2DC9A8}"/>
              </a:ext>
            </a:extLst>
          </p:cNvPr>
          <p:cNvPicPr preferRelativeResize="0">
            <a:picLocks noChangeAspect="1"/>
          </p:cNvPicPr>
          <p:nvPr/>
        </p:nvPicPr>
        <p:blipFill rotWithShape="1">
          <a:blip r:embed="rId4">
            <a:alphaModFix/>
          </a:blip>
          <a:srcRect l="4596" t="4985" r="4627" b="6120"/>
          <a:stretch/>
        </p:blipFill>
        <p:spPr>
          <a:xfrm>
            <a:off x="-64008" y="0"/>
            <a:ext cx="1201229" cy="1231369"/>
          </a:xfrm>
          <a:prstGeom prst="rect">
            <a:avLst/>
          </a:prstGeom>
          <a:noFill/>
          <a:ln>
            <a:noFill/>
          </a:ln>
        </p:spPr>
      </p:pic>
      <p:sp>
        <p:nvSpPr>
          <p:cNvPr id="42" name="TextBox 41">
            <a:extLst>
              <a:ext uri="{FF2B5EF4-FFF2-40B4-BE49-F238E27FC236}">
                <a16:creationId xmlns:a16="http://schemas.microsoft.com/office/drawing/2014/main" id="{4B565C18-81E6-5726-611E-BE21888BBE28}"/>
              </a:ext>
            </a:extLst>
          </p:cNvPr>
          <p:cNvSpPr txBox="1"/>
          <p:nvPr/>
        </p:nvSpPr>
        <p:spPr>
          <a:xfrm>
            <a:off x="431168" y="3887238"/>
            <a:ext cx="8036176" cy="400110"/>
          </a:xfrm>
          <a:prstGeom prst="rect">
            <a:avLst/>
          </a:prstGeom>
          <a:noFill/>
        </p:spPr>
        <p:txBody>
          <a:bodyPr wrap="square">
            <a:spAutoFit/>
          </a:bodyPr>
          <a:lstStyle/>
          <a:p>
            <a:r>
              <a:rPr lang="en-US" sz="2000" dirty="0">
                <a:solidFill>
                  <a:srgbClr val="C00000"/>
                </a:solidFill>
                <a:latin typeface="Corbel" panose="020B0503020204020204" pitchFamily="34" charset="0"/>
              </a:rPr>
              <a:t>1</a:t>
            </a:r>
            <a:r>
              <a:rPr lang="en-US" sz="2000" baseline="30000" dirty="0">
                <a:solidFill>
                  <a:srgbClr val="C00000"/>
                </a:solidFill>
                <a:latin typeface="Corbel" panose="020B0503020204020204" pitchFamily="34" charset="0"/>
              </a:rPr>
              <a:t>st</a:t>
            </a:r>
            <a:r>
              <a:rPr lang="en-US" sz="2000" dirty="0">
                <a:solidFill>
                  <a:srgbClr val="C00000"/>
                </a:solidFill>
                <a:latin typeface="Corbel" panose="020B0503020204020204" pitchFamily="34" charset="0"/>
              </a:rPr>
              <a:t> </a:t>
            </a:r>
            <a:r>
              <a:rPr lang="en-US" sz="2000" dirty="0">
                <a:latin typeface="Corbel" panose="020B0503020204020204" pitchFamily="34" charset="0"/>
              </a:rPr>
              <a:t>order approximation: </a:t>
            </a:r>
          </a:p>
        </p:txBody>
      </p:sp>
      <p:pic>
        <p:nvPicPr>
          <p:cNvPr id="51" name="Picture 50" descr="A person with a beard&#10;&#10;Description automatically generated with medium confidence">
            <a:extLst>
              <a:ext uri="{FF2B5EF4-FFF2-40B4-BE49-F238E27FC236}">
                <a16:creationId xmlns:a16="http://schemas.microsoft.com/office/drawing/2014/main" id="{07735C0D-3F6A-976B-745A-A5117C51BA3B}"/>
              </a:ext>
            </a:extLst>
          </p:cNvPr>
          <p:cNvPicPr>
            <a:picLocks noChangeAspect="1"/>
          </p:cNvPicPr>
          <p:nvPr/>
        </p:nvPicPr>
        <p:blipFill>
          <a:blip r:embed="rId5"/>
          <a:stretch>
            <a:fillRect/>
          </a:stretch>
        </p:blipFill>
        <p:spPr>
          <a:xfrm>
            <a:off x="7815368" y="0"/>
            <a:ext cx="1397000" cy="1612900"/>
          </a:xfrm>
          <a:prstGeom prst="rect">
            <a:avLst/>
          </a:prstGeom>
        </p:spPr>
      </p:pic>
      <p:sp>
        <p:nvSpPr>
          <p:cNvPr id="2" name="Slide Number Placeholder 1">
            <a:extLst>
              <a:ext uri="{FF2B5EF4-FFF2-40B4-BE49-F238E27FC236}">
                <a16:creationId xmlns:a16="http://schemas.microsoft.com/office/drawing/2014/main" id="{922C8A0E-809D-EAB6-E878-5AD6C4C6BDBB}"/>
              </a:ext>
            </a:extLst>
          </p:cNvPr>
          <p:cNvSpPr>
            <a:spLocks noGrp="1"/>
          </p:cNvSpPr>
          <p:nvPr>
            <p:ph type="sldNum" sz="quarter" idx="12"/>
          </p:nvPr>
        </p:nvSpPr>
        <p:spPr/>
        <p:txBody>
          <a:bodyPr/>
          <a:lstStyle/>
          <a:p>
            <a:fld id="{494B4E53-BCCB-BE4E-A28A-722B6992CCD5}" type="slidenum">
              <a:rPr lang="en-US" smtClean="0"/>
              <a:pPr/>
              <a:t>37</a:t>
            </a:fld>
            <a:endParaRPr lang="en-US" dirty="0"/>
          </a:p>
        </p:txBody>
      </p:sp>
      <p:sp>
        <p:nvSpPr>
          <p:cNvPr id="4" name="object 14">
            <a:extLst>
              <a:ext uri="{FF2B5EF4-FFF2-40B4-BE49-F238E27FC236}">
                <a16:creationId xmlns:a16="http://schemas.microsoft.com/office/drawing/2014/main" id="{958D126B-39D0-DD55-A4BD-521D58479D0C}"/>
              </a:ext>
            </a:extLst>
          </p:cNvPr>
          <p:cNvSpPr/>
          <p:nvPr/>
        </p:nvSpPr>
        <p:spPr>
          <a:xfrm>
            <a:off x="6671953" y="4146724"/>
            <a:ext cx="593437" cy="137113"/>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813A3F2-8D54-3A5A-B144-589605380705}"/>
                  </a:ext>
                </a:extLst>
              </p:cNvPr>
              <p:cNvSpPr txBox="1"/>
              <p:nvPr/>
            </p:nvSpPr>
            <p:spPr>
              <a:xfrm>
                <a:off x="5944710" y="3859092"/>
                <a:ext cx="1981200" cy="307777"/>
              </a:xfrm>
              <a:prstGeom prst="rect">
                <a:avLst/>
              </a:prstGeom>
              <a:noFill/>
            </p:spPr>
            <p:txBody>
              <a:bodyPr wrap="square">
                <a:spAutoFit/>
              </a:bodyPr>
              <a:lstStyle/>
              <a:p>
                <a:pPr algn="ctr"/>
                <a14:m>
                  <m:oMath xmlns:m="http://schemas.openxmlformats.org/officeDocument/2006/math">
                    <m:r>
                      <a:rPr lang="en-US" sz="1400" smtClean="0">
                        <a:solidFill>
                          <a:schemeClr val="accent1"/>
                        </a:solidFill>
                        <a:latin typeface="Cambria Math" panose="02040503050406030204" pitchFamily="18" charset="0"/>
                      </a:rPr>
                      <m:t>1</m:t>
                    </m:r>
                  </m:oMath>
                </a14:m>
                <a:r>
                  <a:rPr lang="en-US" dirty="0">
                    <a:latin typeface="Corbel" panose="020B0503020204020204" pitchFamily="34" charset="0"/>
                  </a:rPr>
                  <a:t> element</a:t>
                </a:r>
              </a:p>
            </p:txBody>
          </p:sp>
        </mc:Choice>
        <mc:Fallback xmlns="">
          <p:sp>
            <p:nvSpPr>
              <p:cNvPr id="7" name="TextBox 6">
                <a:extLst>
                  <a:ext uri="{FF2B5EF4-FFF2-40B4-BE49-F238E27FC236}">
                    <a16:creationId xmlns:a16="http://schemas.microsoft.com/office/drawing/2014/main" id="{9813A3F2-8D54-3A5A-B144-589605380705}"/>
                  </a:ext>
                </a:extLst>
              </p:cNvPr>
              <p:cNvSpPr txBox="1">
                <a:spLocks noRot="1" noChangeAspect="1" noMove="1" noResize="1" noEditPoints="1" noAdjustHandles="1" noChangeArrowheads="1" noChangeShapeType="1" noTextEdit="1"/>
              </p:cNvSpPr>
              <p:nvPr/>
            </p:nvSpPr>
            <p:spPr>
              <a:xfrm>
                <a:off x="5944710" y="3859092"/>
                <a:ext cx="1981200" cy="307777"/>
              </a:xfrm>
              <a:prstGeom prst="rect">
                <a:avLst/>
              </a:prstGeom>
              <a:blipFill>
                <a:blip r:embed="rId6"/>
                <a:stretch>
                  <a:fillRect t="-3846" b="-1923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29D3EA1-F192-1485-EB13-09217AEFD19F}"/>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7"/>
              </a:rPr>
              <a:t>Prediction and Entropy of Printed English, </a:t>
            </a:r>
            <a:r>
              <a:rPr lang="en-US" sz="1000" dirty="0" err="1">
                <a:latin typeface="Corbel" panose="020B0503020204020204" pitchFamily="34" charset="0"/>
                <a:hlinkClick r:id="rId7"/>
              </a:rPr>
              <a:t>Shanon</a:t>
            </a:r>
            <a:r>
              <a:rPr lang="en-US" sz="1000" dirty="0">
                <a:latin typeface="Corbel" panose="020B0503020204020204" pitchFamily="34" charset="0"/>
                <a:hlinkClick r:id="rId7"/>
              </a:rPr>
              <a:t> 1950</a:t>
            </a:r>
            <a:r>
              <a:rPr lang="en-US" sz="1000" dirty="0">
                <a:latin typeface="Corbel" panose="020B0503020204020204" pitchFamily="34" charset="0"/>
              </a:rPr>
              <a:t>] </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5D6BA49-E39C-735E-B1A4-F7F1E56FFE4D}"/>
                  </a:ext>
                </a:extLst>
              </p:cNvPr>
              <p:cNvSpPr txBox="1">
                <a:spLocks/>
              </p:cNvSpPr>
              <p:nvPr/>
            </p:nvSpPr>
            <p:spPr>
              <a:xfrm>
                <a:off x="1495729" y="4336817"/>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cat sat on the) </a:t>
                </a:r>
                <a14:m>
                  <m:oMath xmlns:m="http://schemas.openxmlformats.org/officeDocument/2006/math">
                    <m:r>
                      <a:rPr lang="en-US" i="1">
                        <a:latin typeface="Cambria Math" panose="02040503050406030204" pitchFamily="18" charset="0"/>
                      </a:rPr>
                      <m:t>≈</m:t>
                    </m:r>
                  </m:oMath>
                </a14:m>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a:t>
                </a:r>
              </a:p>
            </p:txBody>
          </p:sp>
        </mc:Choice>
        <mc:Fallback xmlns="">
          <p:sp>
            <p:nvSpPr>
              <p:cNvPr id="6" name="Content Placeholder 2">
                <a:extLst>
                  <a:ext uri="{FF2B5EF4-FFF2-40B4-BE49-F238E27FC236}">
                    <a16:creationId xmlns:a16="http://schemas.microsoft.com/office/drawing/2014/main" id="{15D6BA49-E39C-735E-B1A4-F7F1E56FFE4D}"/>
                  </a:ext>
                </a:extLst>
              </p:cNvPr>
              <p:cNvSpPr txBox="1">
                <a:spLocks noRot="1" noChangeAspect="1" noMove="1" noResize="1" noEditPoints="1" noAdjustHandles="1" noChangeArrowheads="1" noChangeShapeType="1" noTextEdit="1"/>
              </p:cNvSpPr>
              <p:nvPr/>
            </p:nvSpPr>
            <p:spPr>
              <a:xfrm>
                <a:off x="1495729" y="4336817"/>
                <a:ext cx="6400800" cy="401717"/>
              </a:xfrm>
              <a:prstGeom prst="rect">
                <a:avLst/>
              </a:prstGeom>
              <a:blipFill>
                <a:blip r:embed="rId8"/>
                <a:stretch>
                  <a:fillRect t="-28125"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16A3AD5A-29AF-EEC0-0612-0B89A053A6D6}"/>
                  </a:ext>
                </a:extLst>
              </p:cNvPr>
              <p:cNvSpPr txBox="1">
                <a:spLocks/>
              </p:cNvSpPr>
              <p:nvPr/>
            </p:nvSpPr>
            <p:spPr>
              <a:xfrm>
                <a:off x="1414568" y="3184343"/>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cat sat on the) </a:t>
                </a:r>
                <a14:m>
                  <m:oMath xmlns:m="http://schemas.openxmlformats.org/officeDocument/2006/math">
                    <m:r>
                      <a:rPr lang="en-US" i="1">
                        <a:latin typeface="Cambria Math" panose="02040503050406030204" pitchFamily="18" charset="0"/>
                      </a:rPr>
                      <m:t>≈</m:t>
                    </m:r>
                  </m:oMath>
                </a14:m>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on the)  </a:t>
                </a:r>
              </a:p>
            </p:txBody>
          </p:sp>
        </mc:Choice>
        <mc:Fallback xmlns="">
          <p:sp>
            <p:nvSpPr>
              <p:cNvPr id="9" name="Content Placeholder 2">
                <a:extLst>
                  <a:ext uri="{FF2B5EF4-FFF2-40B4-BE49-F238E27FC236}">
                    <a16:creationId xmlns:a16="http://schemas.microsoft.com/office/drawing/2014/main" id="{16A3AD5A-29AF-EEC0-0612-0B89A053A6D6}"/>
                  </a:ext>
                </a:extLst>
              </p:cNvPr>
              <p:cNvSpPr txBox="1">
                <a:spLocks noRot="1" noChangeAspect="1" noMove="1" noResize="1" noEditPoints="1" noAdjustHandles="1" noChangeArrowheads="1" noChangeShapeType="1" noTextEdit="1"/>
              </p:cNvSpPr>
              <p:nvPr/>
            </p:nvSpPr>
            <p:spPr>
              <a:xfrm>
                <a:off x="1414568" y="3184343"/>
                <a:ext cx="6400800" cy="401717"/>
              </a:xfrm>
              <a:prstGeom prst="rect">
                <a:avLst/>
              </a:prstGeom>
              <a:blipFill>
                <a:blip r:embed="rId9"/>
                <a:stretch>
                  <a:fillRect t="-27273" b="-27273"/>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6211B540-0FDA-2AC8-C07E-4AED4CEC1A35}"/>
              </a:ext>
            </a:extLst>
          </p:cNvPr>
          <p:cNvGrpSpPr/>
          <p:nvPr/>
        </p:nvGrpSpPr>
        <p:grpSpPr>
          <a:xfrm>
            <a:off x="5944710" y="2706618"/>
            <a:ext cx="1981200" cy="424745"/>
            <a:chOff x="5944710" y="3566914"/>
            <a:chExt cx="1981200" cy="424745"/>
          </a:xfrm>
        </p:grpSpPr>
        <p:sp>
          <p:nvSpPr>
            <p:cNvPr id="11" name="object 14">
              <a:extLst>
                <a:ext uri="{FF2B5EF4-FFF2-40B4-BE49-F238E27FC236}">
                  <a16:creationId xmlns:a16="http://schemas.microsoft.com/office/drawing/2014/main" id="{7CDA231F-B8D9-8DC9-FC14-AAF4ABA33F20}"/>
                </a:ext>
              </a:extLst>
            </p:cNvPr>
            <p:cNvSpPr/>
            <p:nvPr/>
          </p:nvSpPr>
          <p:spPr>
            <a:xfrm>
              <a:off x="6671953" y="3854546"/>
              <a:ext cx="593437" cy="137113"/>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A9D5AD2-5B1C-35B3-5742-DE8B92F4CEE2}"/>
                    </a:ext>
                  </a:extLst>
                </p:cNvPr>
                <p:cNvSpPr txBox="1"/>
                <p:nvPr/>
              </p:nvSpPr>
              <p:spPr>
                <a:xfrm>
                  <a:off x="5944710" y="3566914"/>
                  <a:ext cx="1981200" cy="307777"/>
                </a:xfrm>
                <a:prstGeom prst="rect">
                  <a:avLst/>
                </a:prstGeom>
                <a:noFill/>
              </p:spPr>
              <p:txBody>
                <a:bodyPr wrap="square">
                  <a:spAutoFit/>
                </a:bodyPr>
                <a:lstStyle/>
                <a:p>
                  <a:pPr algn="ctr"/>
                  <a14:m>
                    <m:oMath xmlns:m="http://schemas.openxmlformats.org/officeDocument/2006/math">
                      <m:r>
                        <a:rPr lang="en-US" sz="1400" smtClean="0">
                          <a:solidFill>
                            <a:schemeClr val="accent1"/>
                          </a:solidFill>
                          <a:latin typeface="Cambria Math" panose="02040503050406030204" pitchFamily="18" charset="0"/>
                        </a:rPr>
                        <m:t>2</m:t>
                      </m:r>
                    </m:oMath>
                  </a14:m>
                  <a:r>
                    <a:rPr lang="en-US" dirty="0">
                      <a:latin typeface="Corbel" panose="020B0503020204020204" pitchFamily="34" charset="0"/>
                    </a:rPr>
                    <a:t> elements</a:t>
                  </a:r>
                </a:p>
              </p:txBody>
            </p:sp>
          </mc:Choice>
          <mc:Fallback xmlns="">
            <p:sp>
              <p:nvSpPr>
                <p:cNvPr id="12" name="TextBox 11">
                  <a:extLst>
                    <a:ext uri="{FF2B5EF4-FFF2-40B4-BE49-F238E27FC236}">
                      <a16:creationId xmlns:a16="http://schemas.microsoft.com/office/drawing/2014/main" id="{0A9D5AD2-5B1C-35B3-5742-DE8B92F4CEE2}"/>
                    </a:ext>
                  </a:extLst>
                </p:cNvPr>
                <p:cNvSpPr txBox="1">
                  <a:spLocks noRot="1" noChangeAspect="1" noMove="1" noResize="1" noEditPoints="1" noAdjustHandles="1" noChangeArrowheads="1" noChangeShapeType="1" noTextEdit="1"/>
                </p:cNvSpPr>
                <p:nvPr/>
              </p:nvSpPr>
              <p:spPr>
                <a:xfrm>
                  <a:off x="5944710" y="3566914"/>
                  <a:ext cx="1981200" cy="307777"/>
                </a:xfrm>
                <a:prstGeom prst="rect">
                  <a:avLst/>
                </a:prstGeom>
                <a:blipFill>
                  <a:blip r:embed="rId10"/>
                  <a:stretch>
                    <a:fillRect t="-4000" b="-20000"/>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B2E0DD65-3121-002A-BFBD-A114D7639E00}"/>
              </a:ext>
            </a:extLst>
          </p:cNvPr>
          <p:cNvSpPr txBox="1"/>
          <p:nvPr/>
        </p:nvSpPr>
        <p:spPr>
          <a:xfrm>
            <a:off x="355751" y="2677557"/>
            <a:ext cx="4639632" cy="400110"/>
          </a:xfrm>
          <a:prstGeom prst="rect">
            <a:avLst/>
          </a:prstGeom>
          <a:noFill/>
        </p:spPr>
        <p:txBody>
          <a:bodyPr wrap="square">
            <a:spAutoFit/>
          </a:bodyPr>
          <a:lstStyle/>
          <a:p>
            <a:r>
              <a:rPr lang="en-US" sz="2000" dirty="0">
                <a:solidFill>
                  <a:srgbClr val="C00000"/>
                </a:solidFill>
                <a:latin typeface="Corbel" panose="020B0503020204020204" pitchFamily="34" charset="0"/>
              </a:rPr>
              <a:t>2</a:t>
            </a:r>
            <a:r>
              <a:rPr lang="en-US" sz="2000" baseline="30000" dirty="0">
                <a:solidFill>
                  <a:srgbClr val="C00000"/>
                </a:solidFill>
                <a:latin typeface="Corbel" panose="020B0503020204020204" pitchFamily="34" charset="0"/>
              </a:rPr>
              <a:t>nd</a:t>
            </a:r>
            <a:r>
              <a:rPr lang="en-US" sz="2000" dirty="0">
                <a:latin typeface="Corbel" panose="020B0503020204020204" pitchFamily="34" charset="0"/>
              </a:rPr>
              <a:t> order approximation: </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5227EF62-8F55-9337-40BF-CA63E9F9EB9A}"/>
                  </a:ext>
                </a:extLst>
              </p:cNvPr>
              <p:cNvSpPr txBox="1">
                <a:spLocks/>
              </p:cNvSpPr>
              <p:nvPr/>
            </p:nvSpPr>
            <p:spPr>
              <a:xfrm>
                <a:off x="1489218" y="2015070"/>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cat sat on the) </a:t>
                </a:r>
                <a14:m>
                  <m:oMath xmlns:m="http://schemas.openxmlformats.org/officeDocument/2006/math">
                    <m:r>
                      <a:rPr lang="en-US" i="1">
                        <a:latin typeface="Cambria Math" panose="02040503050406030204" pitchFamily="18" charset="0"/>
                      </a:rPr>
                      <m:t>≈</m:t>
                    </m:r>
                  </m:oMath>
                </a14:m>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sat on the)  </a:t>
                </a:r>
              </a:p>
            </p:txBody>
          </p:sp>
        </mc:Choice>
        <mc:Fallback xmlns="">
          <p:sp>
            <p:nvSpPr>
              <p:cNvPr id="15" name="Content Placeholder 2">
                <a:extLst>
                  <a:ext uri="{FF2B5EF4-FFF2-40B4-BE49-F238E27FC236}">
                    <a16:creationId xmlns:a16="http://schemas.microsoft.com/office/drawing/2014/main" id="{5227EF62-8F55-9337-40BF-CA63E9F9EB9A}"/>
                  </a:ext>
                </a:extLst>
              </p:cNvPr>
              <p:cNvSpPr txBox="1">
                <a:spLocks noRot="1" noChangeAspect="1" noMove="1" noResize="1" noEditPoints="1" noAdjustHandles="1" noChangeArrowheads="1" noChangeShapeType="1" noTextEdit="1"/>
              </p:cNvSpPr>
              <p:nvPr/>
            </p:nvSpPr>
            <p:spPr>
              <a:xfrm>
                <a:off x="1489218" y="2015070"/>
                <a:ext cx="6400800" cy="401717"/>
              </a:xfrm>
              <a:prstGeom prst="rect">
                <a:avLst/>
              </a:prstGeom>
              <a:blipFill>
                <a:blip r:embed="rId11"/>
                <a:stretch>
                  <a:fillRect t="-27273" r="-1584" b="-30303"/>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6C56AE2D-0C23-C9D6-444F-6627D2D2E81F}"/>
              </a:ext>
            </a:extLst>
          </p:cNvPr>
          <p:cNvGrpSpPr/>
          <p:nvPr/>
        </p:nvGrpSpPr>
        <p:grpSpPr>
          <a:xfrm>
            <a:off x="5915329" y="1537345"/>
            <a:ext cx="1981200" cy="424745"/>
            <a:chOff x="5840679" y="3566914"/>
            <a:chExt cx="1981200" cy="424745"/>
          </a:xfrm>
        </p:grpSpPr>
        <p:sp>
          <p:nvSpPr>
            <p:cNvPr id="17" name="object 14">
              <a:extLst>
                <a:ext uri="{FF2B5EF4-FFF2-40B4-BE49-F238E27FC236}">
                  <a16:creationId xmlns:a16="http://schemas.microsoft.com/office/drawing/2014/main" id="{178C9DD5-FFD8-3B32-0FDE-9B503F8946B7}"/>
                </a:ext>
              </a:extLst>
            </p:cNvPr>
            <p:cNvSpPr/>
            <p:nvPr/>
          </p:nvSpPr>
          <p:spPr>
            <a:xfrm>
              <a:off x="6252961" y="3854546"/>
              <a:ext cx="1132887" cy="137113"/>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B38E1EC-E38A-5AEE-7003-7EC4B8BFBEDB}"/>
                    </a:ext>
                  </a:extLst>
                </p:cNvPr>
                <p:cNvSpPr txBox="1"/>
                <p:nvPr/>
              </p:nvSpPr>
              <p:spPr>
                <a:xfrm>
                  <a:off x="5840679" y="3566914"/>
                  <a:ext cx="1981200" cy="307777"/>
                </a:xfrm>
                <a:prstGeom prst="rect">
                  <a:avLst/>
                </a:prstGeom>
                <a:noFill/>
              </p:spPr>
              <p:txBody>
                <a:bodyPr wrap="square">
                  <a:spAutoFit/>
                </a:bodyPr>
                <a:lstStyle/>
                <a:p>
                  <a:pPr algn="ctr"/>
                  <a14:m>
                    <m:oMath xmlns:m="http://schemas.openxmlformats.org/officeDocument/2006/math">
                      <m:r>
                        <a:rPr lang="en-US" sz="1400" smtClean="0">
                          <a:solidFill>
                            <a:schemeClr val="accent1"/>
                          </a:solidFill>
                          <a:latin typeface="Cambria Math" panose="02040503050406030204" pitchFamily="18" charset="0"/>
                        </a:rPr>
                        <m:t>3</m:t>
                      </m:r>
                    </m:oMath>
                  </a14:m>
                  <a:r>
                    <a:rPr lang="en-US" dirty="0">
                      <a:latin typeface="Corbel" panose="020B0503020204020204" pitchFamily="34" charset="0"/>
                    </a:rPr>
                    <a:t> elements</a:t>
                  </a:r>
                </a:p>
              </p:txBody>
            </p:sp>
          </mc:Choice>
          <mc:Fallback xmlns="">
            <p:sp>
              <p:nvSpPr>
                <p:cNvPr id="18" name="TextBox 17">
                  <a:extLst>
                    <a:ext uri="{FF2B5EF4-FFF2-40B4-BE49-F238E27FC236}">
                      <a16:creationId xmlns:a16="http://schemas.microsoft.com/office/drawing/2014/main" id="{EB38E1EC-E38A-5AEE-7003-7EC4B8BFBEDB}"/>
                    </a:ext>
                  </a:extLst>
                </p:cNvPr>
                <p:cNvSpPr txBox="1">
                  <a:spLocks noRot="1" noChangeAspect="1" noMove="1" noResize="1" noEditPoints="1" noAdjustHandles="1" noChangeArrowheads="1" noChangeShapeType="1" noTextEdit="1"/>
                </p:cNvSpPr>
                <p:nvPr/>
              </p:nvSpPr>
              <p:spPr>
                <a:xfrm>
                  <a:off x="5840679" y="3566914"/>
                  <a:ext cx="1981200" cy="307777"/>
                </a:xfrm>
                <a:prstGeom prst="rect">
                  <a:avLst/>
                </a:prstGeom>
                <a:blipFill>
                  <a:blip r:embed="rId12"/>
                  <a:stretch>
                    <a:fillRect b="-19231"/>
                  </a:stretch>
                </a:blipFill>
              </p:spPr>
              <p:txBody>
                <a:bodyPr/>
                <a:lstStyle/>
                <a:p>
                  <a:r>
                    <a:rPr lang="en-US">
                      <a:noFill/>
                    </a:rPr>
                    <a:t> </a:t>
                  </a:r>
                </a:p>
              </p:txBody>
            </p:sp>
          </mc:Fallback>
        </mc:AlternateContent>
      </p:grpSp>
      <p:sp>
        <p:nvSpPr>
          <p:cNvPr id="19" name="TextBox 18">
            <a:extLst>
              <a:ext uri="{FF2B5EF4-FFF2-40B4-BE49-F238E27FC236}">
                <a16:creationId xmlns:a16="http://schemas.microsoft.com/office/drawing/2014/main" id="{ABA98DE9-6D1F-7440-044F-BEF100AC1D54}"/>
              </a:ext>
            </a:extLst>
          </p:cNvPr>
          <p:cNvSpPr txBox="1"/>
          <p:nvPr/>
        </p:nvSpPr>
        <p:spPr>
          <a:xfrm>
            <a:off x="335008" y="1477286"/>
            <a:ext cx="4639632" cy="400110"/>
          </a:xfrm>
          <a:prstGeom prst="rect">
            <a:avLst/>
          </a:prstGeom>
          <a:noFill/>
        </p:spPr>
        <p:txBody>
          <a:bodyPr wrap="square">
            <a:spAutoFit/>
          </a:bodyPr>
          <a:lstStyle/>
          <a:p>
            <a:r>
              <a:rPr lang="en-US" sz="2000" dirty="0">
                <a:solidFill>
                  <a:srgbClr val="C00000"/>
                </a:solidFill>
                <a:latin typeface="Corbel" panose="020B0503020204020204" pitchFamily="34" charset="0"/>
              </a:rPr>
              <a:t>3</a:t>
            </a:r>
            <a:r>
              <a:rPr lang="en-US" sz="2000" baseline="30000" dirty="0">
                <a:solidFill>
                  <a:srgbClr val="C00000"/>
                </a:solidFill>
                <a:latin typeface="Corbel" panose="020B0503020204020204" pitchFamily="34" charset="0"/>
              </a:rPr>
              <a:t>rd</a:t>
            </a:r>
            <a:r>
              <a:rPr lang="en-US" sz="2000" dirty="0">
                <a:latin typeface="Corbel" panose="020B0503020204020204" pitchFamily="34" charset="0"/>
              </a:rPr>
              <a:t> order approximation: </a:t>
            </a:r>
          </a:p>
        </p:txBody>
      </p:sp>
    </p:spTree>
    <p:extLst>
      <p:ext uri="{BB962C8B-B14F-4D97-AF65-F5344CB8AC3E}">
        <p14:creationId xmlns:p14="http://schemas.microsoft.com/office/powerpoint/2010/main" val="35175424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pic>
        <p:nvPicPr>
          <p:cNvPr id="5" name="Google Shape;294;p48">
            <a:extLst>
              <a:ext uri="{FF2B5EF4-FFF2-40B4-BE49-F238E27FC236}">
                <a16:creationId xmlns:a16="http://schemas.microsoft.com/office/drawing/2014/main" id="{A828CDDB-4583-1F88-D50B-00F096D63A28}"/>
              </a:ext>
            </a:extLst>
          </p:cNvPr>
          <p:cNvPicPr preferRelativeResize="0">
            <a:picLocks noChangeAspect="1"/>
          </p:cNvPicPr>
          <p:nvPr/>
        </p:nvPicPr>
        <p:blipFill rotWithShape="1">
          <a:blip r:embed="rId4">
            <a:alphaModFix/>
          </a:blip>
          <a:srcRect l="4596" t="4985" r="4627" b="6120"/>
          <a:stretch/>
        </p:blipFill>
        <p:spPr>
          <a:xfrm>
            <a:off x="-64008" y="0"/>
            <a:ext cx="1201229" cy="1231369"/>
          </a:xfrm>
          <a:prstGeom prst="rect">
            <a:avLst/>
          </a:prstGeom>
          <a:noFill/>
          <a:ln>
            <a:noFill/>
          </a:ln>
        </p:spPr>
      </p:pic>
      <p:sp>
        <p:nvSpPr>
          <p:cNvPr id="42" name="TextBox 41">
            <a:extLst>
              <a:ext uri="{FF2B5EF4-FFF2-40B4-BE49-F238E27FC236}">
                <a16:creationId xmlns:a16="http://schemas.microsoft.com/office/drawing/2014/main" id="{1E7E38FB-6636-DFC8-C6CE-BB78DF9F5935}"/>
              </a:ext>
            </a:extLst>
          </p:cNvPr>
          <p:cNvSpPr txBox="1"/>
          <p:nvPr/>
        </p:nvSpPr>
        <p:spPr>
          <a:xfrm>
            <a:off x="431168" y="1522761"/>
            <a:ext cx="8036176" cy="2554545"/>
          </a:xfrm>
          <a:prstGeom prst="rect">
            <a:avLst/>
          </a:prstGeom>
          <a:noFill/>
        </p:spPr>
        <p:txBody>
          <a:bodyPr wrap="square">
            <a:spAutoFit/>
          </a:bodyPr>
          <a:lstStyle/>
          <a:p>
            <a:endParaRPr lang="en-US" sz="2000" dirty="0">
              <a:latin typeface="Corbel" panose="020B0503020204020204" pitchFamily="34" charset="0"/>
            </a:endParaRPr>
          </a:p>
          <a:p>
            <a:endParaRPr lang="en-US" sz="2000" dirty="0">
              <a:latin typeface="Corbel" panose="020B0503020204020204" pitchFamily="34" charset="0"/>
            </a:endParaRPr>
          </a:p>
          <a:p>
            <a:endParaRPr lang="en-US" sz="2000" dirty="0">
              <a:latin typeface="Corbel" panose="020B0503020204020204" pitchFamily="34" charset="0"/>
            </a:endParaRPr>
          </a:p>
          <a:p>
            <a:endParaRPr lang="en-US" sz="2000" dirty="0">
              <a:latin typeface="Corbel" panose="020B0503020204020204" pitchFamily="34" charset="0"/>
            </a:endParaRPr>
          </a:p>
          <a:p>
            <a:r>
              <a:rPr lang="en-US" sz="2000" dirty="0">
                <a:latin typeface="Corbel" panose="020B0503020204020204" pitchFamily="34" charset="0"/>
              </a:rPr>
              <a:t>Then, we can use counts of approximate conditional probability. </a:t>
            </a:r>
          </a:p>
          <a:p>
            <a:r>
              <a:rPr lang="en-US" sz="2000" dirty="0">
                <a:latin typeface="Corbel" panose="020B0503020204020204" pitchFamily="34" charset="0"/>
              </a:rPr>
              <a:t>Using the </a:t>
            </a:r>
            <a:r>
              <a:rPr lang="en-US" sz="2000" dirty="0">
                <a:solidFill>
                  <a:srgbClr val="C00000"/>
                </a:solidFill>
                <a:latin typeface="Corbel" panose="020B0503020204020204" pitchFamily="34" charset="0"/>
              </a:rPr>
              <a:t>3</a:t>
            </a:r>
            <a:r>
              <a:rPr lang="en-US" sz="2000" baseline="30000" dirty="0">
                <a:solidFill>
                  <a:srgbClr val="C00000"/>
                </a:solidFill>
                <a:latin typeface="Corbel" panose="020B0503020204020204" pitchFamily="34" charset="0"/>
              </a:rPr>
              <a:t>rd</a:t>
            </a:r>
            <a:r>
              <a:rPr lang="en-US" sz="2000" dirty="0">
                <a:latin typeface="Corbel" panose="020B0503020204020204" pitchFamily="34" charset="0"/>
              </a:rPr>
              <a:t> order approximation, we can: </a:t>
            </a:r>
          </a:p>
          <a:p>
            <a:endParaRPr lang="en-US" sz="2000" dirty="0">
              <a:latin typeface="Corbel" panose="020B0503020204020204" pitchFamily="34" charset="0"/>
            </a:endParaRPr>
          </a:p>
          <a:p>
            <a:endParaRPr lang="en-US" sz="2000" dirty="0">
              <a:latin typeface="Corbel" panose="020B0503020204020204" pitchFamily="34" charset="0"/>
            </a:endParaRPr>
          </a:p>
        </p:txBody>
      </p:sp>
      <p:sp>
        <p:nvSpPr>
          <p:cNvPr id="48" name="Content Placeholder 2">
            <a:extLst>
              <a:ext uri="{FF2B5EF4-FFF2-40B4-BE49-F238E27FC236}">
                <a16:creationId xmlns:a16="http://schemas.microsoft.com/office/drawing/2014/main" id="{B97886E7-016B-3E5A-D3FB-793A54771A51}"/>
              </a:ext>
            </a:extLst>
          </p:cNvPr>
          <p:cNvSpPr txBox="1">
            <a:spLocks/>
          </p:cNvSpPr>
          <p:nvPr/>
        </p:nvSpPr>
        <p:spPr>
          <a:xfrm>
            <a:off x="2673413" y="3212852"/>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endParaRPr lang="en-US" dirty="0">
              <a:latin typeface="Corbel" panose="020B0503020204020204" pitchFamily="34" charset="0"/>
            </a:endParaRPr>
          </a:p>
        </p:txBody>
      </p:sp>
      <p:pic>
        <p:nvPicPr>
          <p:cNvPr id="51" name="Picture 50" descr="A person with a beard&#10;&#10;Description automatically generated with medium confidence">
            <a:extLst>
              <a:ext uri="{FF2B5EF4-FFF2-40B4-BE49-F238E27FC236}">
                <a16:creationId xmlns:a16="http://schemas.microsoft.com/office/drawing/2014/main" id="{64715D46-CF8C-66AA-05BF-09F29691117E}"/>
              </a:ext>
            </a:extLst>
          </p:cNvPr>
          <p:cNvPicPr>
            <a:picLocks noChangeAspect="1"/>
          </p:cNvPicPr>
          <p:nvPr/>
        </p:nvPicPr>
        <p:blipFill>
          <a:blip r:embed="rId5"/>
          <a:stretch>
            <a:fillRect/>
          </a:stretch>
        </p:blipFill>
        <p:spPr>
          <a:xfrm>
            <a:off x="7815368" y="0"/>
            <a:ext cx="1397000" cy="16129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0DA248A-9AE0-0E5E-F388-3A6793ED1E91}"/>
                  </a:ext>
                </a:extLst>
              </p:cNvPr>
              <p:cNvSpPr txBox="1"/>
              <p:nvPr/>
            </p:nvSpPr>
            <p:spPr>
              <a:xfrm>
                <a:off x="21901" y="3628046"/>
                <a:ext cx="9013504" cy="681790"/>
              </a:xfrm>
              <a:prstGeom prst="rect">
                <a:avLst/>
              </a:prstGeom>
              <a:noFill/>
            </p:spPr>
            <p:txBody>
              <a:bodyPr wrap="square">
                <a:spAutoFit/>
              </a:bodyPr>
              <a:lstStyle/>
              <a:p>
                <a:pPr marL="0" indent="0" algn="ctr">
                  <a:buClrTx/>
                  <a:buNone/>
                </a:pPr>
                <a:r>
                  <a:rPr lang="en-US" sz="2400" dirty="0">
                    <a:latin typeface="Corbel" panose="020B0503020204020204" pitchFamily="34" charset="0"/>
                  </a:rPr>
                  <a:t> </a:t>
                </a:r>
                <a:r>
                  <a:rPr lang="en-US" sz="2400" b="1" dirty="0">
                    <a:latin typeface="Corbel" panose="020B0503020204020204" pitchFamily="34" charset="0"/>
                  </a:rPr>
                  <a:t>P</a:t>
                </a:r>
                <a:r>
                  <a:rPr lang="en-US" sz="2400" dirty="0">
                    <a:latin typeface="Corbel" panose="020B0503020204020204" pitchFamily="34" charset="0"/>
                  </a:rPr>
                  <a:t>(</a:t>
                </a:r>
                <a14:m>
                  <m:oMath xmlns:m="http://schemas.openxmlformats.org/officeDocument/2006/math">
                    <m:r>
                      <m:rPr>
                        <m:sty m:val="p"/>
                      </m:rPr>
                      <a:rPr lang="en-US" sz="2400">
                        <a:latin typeface="Cambria Math" panose="02040503050406030204" pitchFamily="18" charset="0"/>
                      </a:rPr>
                      <m:t>mat</m:t>
                    </m:r>
                  </m:oMath>
                </a14:m>
                <a:r>
                  <a:rPr lang="en-US" sz="2400" dirty="0">
                    <a:latin typeface="Corbel" panose="020B0503020204020204" pitchFamily="34" charset="0"/>
                  </a:rPr>
                  <a:t> | the cat sat on the) </a:t>
                </a:r>
                <a14:m>
                  <m:oMath xmlns:m="http://schemas.openxmlformats.org/officeDocument/2006/math">
                    <m:r>
                      <a:rPr lang="en-US" sz="2400">
                        <a:latin typeface="Cambria Math" panose="02040503050406030204" pitchFamily="18" charset="0"/>
                      </a:rPr>
                      <m:t>≈ </m:t>
                    </m:r>
                  </m:oMath>
                </a14:m>
                <a:r>
                  <a:rPr lang="en-US" sz="2400" b="1" dirty="0">
                    <a:latin typeface="Corbel" panose="020B0503020204020204" pitchFamily="34" charset="0"/>
                  </a:rPr>
                  <a:t>P</a:t>
                </a:r>
                <a:r>
                  <a:rPr lang="en-US" sz="2400" dirty="0">
                    <a:latin typeface="Corbel" panose="020B0503020204020204" pitchFamily="34" charset="0"/>
                  </a:rPr>
                  <a:t>(</a:t>
                </a:r>
                <a14:m>
                  <m:oMath xmlns:m="http://schemas.openxmlformats.org/officeDocument/2006/math">
                    <m:r>
                      <m:rPr>
                        <m:sty m:val="p"/>
                      </m:rPr>
                      <a:rPr lang="en-US" sz="2400">
                        <a:latin typeface="Cambria Math" panose="02040503050406030204" pitchFamily="18" charset="0"/>
                      </a:rPr>
                      <m:t>mat</m:t>
                    </m:r>
                  </m:oMath>
                </a14:m>
                <a:r>
                  <a:rPr lang="en-US" sz="2400" dirty="0">
                    <a:latin typeface="Corbel" panose="020B0503020204020204" pitchFamily="34" charset="0"/>
                  </a:rPr>
                  <a:t> | sat on the) </a:t>
                </a:r>
                <a14:m>
                  <m:oMath xmlns:m="http://schemas.openxmlformats.org/officeDocument/2006/math">
                    <m:r>
                      <a:rPr lang="en-US" sz="2400" smtClean="0">
                        <a:latin typeface="Cambria Math" panose="02040503050406030204" pitchFamily="18" charset="0"/>
                      </a:rPr>
                      <m:t>=</m:t>
                    </m:r>
                  </m:oMath>
                </a14:m>
                <a:r>
                  <a:rPr lang="en-US" sz="2400" dirty="0">
                    <a:latin typeface="Corbel" panose="020B0503020204020204" pitchFamily="34" charset="0"/>
                  </a:rPr>
                  <a:t> </a:t>
                </a:r>
                <a14:m>
                  <m:oMath xmlns:m="http://schemas.openxmlformats.org/officeDocument/2006/math">
                    <m:f>
                      <m:fPr>
                        <m:ctrlPr>
                          <a:rPr lang="en-US" sz="2400" i="1" dirty="0" smtClean="0">
                            <a:latin typeface="Cambria Math" panose="02040503050406030204" pitchFamily="18" charset="0"/>
                          </a:rPr>
                        </m:ctrlPr>
                      </m:fPr>
                      <m:num>
                        <m:r>
                          <m:rPr>
                            <m:sty m:val="p"/>
                          </m:rPr>
                          <a:rPr lang="en-US" sz="2400" dirty="0" smtClean="0">
                            <a:latin typeface="Cambria Math" panose="02040503050406030204" pitchFamily="18" charset="0"/>
                          </a:rPr>
                          <m:t>count</m:t>
                        </m:r>
                        <m:r>
                          <a:rPr lang="en-US" sz="2400" dirty="0" smtClean="0">
                            <a:latin typeface="Cambria Math" panose="02040503050406030204" pitchFamily="18" charset="0"/>
                          </a:rPr>
                          <m:t>(“</m:t>
                        </m:r>
                        <m:r>
                          <m:rPr>
                            <m:sty m:val="p"/>
                          </m:rPr>
                          <a:rPr lang="en-US" sz="2400" dirty="0" smtClean="0">
                            <a:latin typeface="Cambria Math" panose="02040503050406030204" pitchFamily="18" charset="0"/>
                          </a:rPr>
                          <m:t>sat</m:t>
                        </m:r>
                        <m:r>
                          <a:rPr lang="en-US" sz="2400" dirty="0" smtClean="0">
                            <a:latin typeface="Cambria Math" panose="02040503050406030204" pitchFamily="18" charset="0"/>
                          </a:rPr>
                          <m:t> </m:t>
                        </m:r>
                        <m:r>
                          <m:rPr>
                            <m:sty m:val="p"/>
                          </m:rPr>
                          <a:rPr lang="en-US" sz="2400" dirty="0" smtClean="0">
                            <a:latin typeface="Cambria Math" panose="02040503050406030204" pitchFamily="18" charset="0"/>
                          </a:rPr>
                          <m:t>on</m:t>
                        </m:r>
                        <m:r>
                          <a:rPr lang="en-US" sz="2400" dirty="0" smtClean="0">
                            <a:latin typeface="Cambria Math" panose="02040503050406030204" pitchFamily="18" charset="0"/>
                          </a:rPr>
                          <m:t> </m:t>
                        </m:r>
                        <m:r>
                          <m:rPr>
                            <m:sty m:val="p"/>
                          </m:rPr>
                          <a:rPr lang="en-US" sz="2400" dirty="0" smtClean="0">
                            <a:latin typeface="Cambria Math" panose="02040503050406030204" pitchFamily="18" charset="0"/>
                          </a:rPr>
                          <m:t>the</m:t>
                        </m:r>
                        <m:r>
                          <a:rPr lang="en-US" sz="2400" dirty="0" smtClean="0">
                            <a:latin typeface="Cambria Math" panose="02040503050406030204" pitchFamily="18" charset="0"/>
                          </a:rPr>
                          <m:t> </m:t>
                        </m:r>
                        <m:r>
                          <m:rPr>
                            <m:sty m:val="p"/>
                          </m:rPr>
                          <a:rPr lang="en-US" sz="2400" dirty="0" smtClean="0">
                            <a:latin typeface="Cambria Math" panose="02040503050406030204" pitchFamily="18" charset="0"/>
                          </a:rPr>
                          <m:t>mat</m:t>
                        </m:r>
                        <m:r>
                          <a:rPr lang="en-US" sz="2400" dirty="0" smtClean="0">
                            <a:latin typeface="Cambria Math" panose="02040503050406030204" pitchFamily="18" charset="0"/>
                          </a:rPr>
                          <m:t>”)</m:t>
                        </m:r>
                      </m:num>
                      <m:den>
                        <m:r>
                          <m:rPr>
                            <m:sty m:val="p"/>
                          </m:rPr>
                          <a:rPr lang="en-US" sz="2400" dirty="0">
                            <a:latin typeface="Cambria Math" panose="02040503050406030204" pitchFamily="18" charset="0"/>
                          </a:rPr>
                          <m:t>count</m:t>
                        </m:r>
                        <m:r>
                          <a:rPr lang="en-US" sz="2400" dirty="0">
                            <a:latin typeface="Cambria Math" panose="02040503050406030204" pitchFamily="18" charset="0"/>
                          </a:rPr>
                          <m:t>(“</m:t>
                        </m:r>
                        <m:r>
                          <m:rPr>
                            <m:sty m:val="p"/>
                          </m:rPr>
                          <a:rPr lang="en-US" sz="2400" dirty="0">
                            <a:latin typeface="Cambria Math" panose="02040503050406030204" pitchFamily="18" charset="0"/>
                          </a:rPr>
                          <m:t>on</m:t>
                        </m:r>
                        <m:r>
                          <a:rPr lang="en-US" sz="2400" dirty="0">
                            <a:latin typeface="Cambria Math" panose="02040503050406030204" pitchFamily="18" charset="0"/>
                          </a:rPr>
                          <m:t> </m:t>
                        </m:r>
                        <m:r>
                          <m:rPr>
                            <m:sty m:val="p"/>
                          </m:rPr>
                          <a:rPr lang="en-US" sz="2400" dirty="0">
                            <a:latin typeface="Cambria Math" panose="02040503050406030204" pitchFamily="18" charset="0"/>
                          </a:rPr>
                          <m:t>the</m:t>
                        </m:r>
                        <m:r>
                          <a:rPr lang="en-US" sz="2400" dirty="0" smtClean="0">
                            <a:latin typeface="Cambria Math" panose="02040503050406030204" pitchFamily="18" charset="0"/>
                          </a:rPr>
                          <m:t> </m:t>
                        </m:r>
                        <m:r>
                          <m:rPr>
                            <m:sty m:val="p"/>
                          </m:rPr>
                          <a:rPr lang="en-US" sz="2400" dirty="0" smtClean="0">
                            <a:latin typeface="Cambria Math" panose="02040503050406030204" pitchFamily="18" charset="0"/>
                          </a:rPr>
                          <m:t>mat</m:t>
                        </m:r>
                        <m:r>
                          <a:rPr lang="en-US" sz="2400" dirty="0">
                            <a:latin typeface="Cambria Math" panose="02040503050406030204" pitchFamily="18" charset="0"/>
                          </a:rPr>
                          <m:t>”)</m:t>
                        </m:r>
                      </m:den>
                    </m:f>
                  </m:oMath>
                </a14:m>
                <a:endParaRPr lang="en-US" sz="2400"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90DA248A-9AE0-0E5E-F388-3A6793ED1E91}"/>
                  </a:ext>
                </a:extLst>
              </p:cNvPr>
              <p:cNvSpPr txBox="1">
                <a:spLocks noRot="1" noChangeAspect="1" noMove="1" noResize="1" noEditPoints="1" noAdjustHandles="1" noChangeArrowheads="1" noChangeShapeType="1" noTextEdit="1"/>
              </p:cNvSpPr>
              <p:nvPr/>
            </p:nvSpPr>
            <p:spPr>
              <a:xfrm>
                <a:off x="21901" y="3628046"/>
                <a:ext cx="9013504" cy="681790"/>
              </a:xfrm>
              <a:prstGeom prst="rect">
                <a:avLst/>
              </a:prstGeom>
              <a:blipFill>
                <a:blip r:embed="rId6"/>
                <a:stretch>
                  <a:fillRect b="-909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A31ACD82-24CB-674F-BEB0-C406B25740E2}"/>
              </a:ext>
            </a:extLst>
          </p:cNvPr>
          <p:cNvSpPr>
            <a:spLocks noGrp="1"/>
          </p:cNvSpPr>
          <p:nvPr>
            <p:ph type="sldNum" sz="quarter" idx="12"/>
          </p:nvPr>
        </p:nvSpPr>
        <p:spPr/>
        <p:txBody>
          <a:bodyPr/>
          <a:lstStyle/>
          <a:p>
            <a:fld id="{494B4E53-BCCB-BE4E-A28A-722B6992CCD5}" type="slidenum">
              <a:rPr lang="en-US" smtClean="0"/>
              <a:pPr/>
              <a:t>38</a:t>
            </a:fld>
            <a:endParaRPr lang="en-US" dirty="0"/>
          </a:p>
        </p:txBody>
      </p:sp>
      <p:sp>
        <p:nvSpPr>
          <p:cNvPr id="4" name="TextBox 3">
            <a:extLst>
              <a:ext uri="{FF2B5EF4-FFF2-40B4-BE49-F238E27FC236}">
                <a16:creationId xmlns:a16="http://schemas.microsoft.com/office/drawing/2014/main" id="{62940FED-B3C0-9027-00AD-EF05FFD73A93}"/>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7"/>
              </a:rPr>
              <a:t>Prediction and Entropy of Printed English, </a:t>
            </a:r>
            <a:r>
              <a:rPr lang="en-US" sz="1000" dirty="0" err="1">
                <a:latin typeface="Corbel" panose="020B0503020204020204" pitchFamily="34" charset="0"/>
                <a:hlinkClick r:id="rId7"/>
              </a:rPr>
              <a:t>Shanon</a:t>
            </a:r>
            <a:r>
              <a:rPr lang="en-US" sz="1000" dirty="0">
                <a:latin typeface="Corbel" panose="020B0503020204020204" pitchFamily="34" charset="0"/>
                <a:hlinkClick r:id="rId7"/>
              </a:rPr>
              <a:t> 1950</a:t>
            </a:r>
            <a:r>
              <a:rPr lang="en-US" sz="1000" dirty="0">
                <a:latin typeface="Corbel" panose="020B0503020204020204" pitchFamily="34" charset="0"/>
              </a:rPr>
              <a:t>] </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9392937-1224-F636-6366-1294F81A092F}"/>
                  </a:ext>
                </a:extLst>
              </p:cNvPr>
              <p:cNvSpPr txBox="1">
                <a:spLocks/>
              </p:cNvSpPr>
              <p:nvPr/>
            </p:nvSpPr>
            <p:spPr>
              <a:xfrm>
                <a:off x="1489218" y="2015070"/>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cat sat on the) </a:t>
                </a:r>
                <a14:m>
                  <m:oMath xmlns:m="http://schemas.openxmlformats.org/officeDocument/2006/math">
                    <m:r>
                      <a:rPr lang="en-US" i="1">
                        <a:latin typeface="Cambria Math" panose="02040503050406030204" pitchFamily="18" charset="0"/>
                      </a:rPr>
                      <m:t>≈</m:t>
                    </m:r>
                  </m:oMath>
                </a14:m>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sat on the)  </a:t>
                </a:r>
              </a:p>
            </p:txBody>
          </p:sp>
        </mc:Choice>
        <mc:Fallback xmlns="">
          <p:sp>
            <p:nvSpPr>
              <p:cNvPr id="7" name="Content Placeholder 2">
                <a:extLst>
                  <a:ext uri="{FF2B5EF4-FFF2-40B4-BE49-F238E27FC236}">
                    <a16:creationId xmlns:a16="http://schemas.microsoft.com/office/drawing/2014/main" id="{49392937-1224-F636-6366-1294F81A092F}"/>
                  </a:ext>
                </a:extLst>
              </p:cNvPr>
              <p:cNvSpPr txBox="1">
                <a:spLocks noRot="1" noChangeAspect="1" noMove="1" noResize="1" noEditPoints="1" noAdjustHandles="1" noChangeArrowheads="1" noChangeShapeType="1" noTextEdit="1"/>
              </p:cNvSpPr>
              <p:nvPr/>
            </p:nvSpPr>
            <p:spPr>
              <a:xfrm>
                <a:off x="1489218" y="2015070"/>
                <a:ext cx="6400800" cy="401717"/>
              </a:xfrm>
              <a:prstGeom prst="rect">
                <a:avLst/>
              </a:prstGeom>
              <a:blipFill>
                <a:blip r:embed="rId8"/>
                <a:stretch>
                  <a:fillRect t="-27273" r="-1584" b="-3030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6801AAC7-CBFA-5972-C58D-E5A77A85D098}"/>
              </a:ext>
            </a:extLst>
          </p:cNvPr>
          <p:cNvGrpSpPr/>
          <p:nvPr/>
        </p:nvGrpSpPr>
        <p:grpSpPr>
          <a:xfrm>
            <a:off x="5915329" y="1537345"/>
            <a:ext cx="1981200" cy="424745"/>
            <a:chOff x="5840679" y="3566914"/>
            <a:chExt cx="1981200" cy="424745"/>
          </a:xfrm>
        </p:grpSpPr>
        <p:sp>
          <p:nvSpPr>
            <p:cNvPr id="9" name="object 14">
              <a:extLst>
                <a:ext uri="{FF2B5EF4-FFF2-40B4-BE49-F238E27FC236}">
                  <a16:creationId xmlns:a16="http://schemas.microsoft.com/office/drawing/2014/main" id="{79F31EEA-89B0-38BA-A3EF-3A789EF48F4B}"/>
                </a:ext>
              </a:extLst>
            </p:cNvPr>
            <p:cNvSpPr/>
            <p:nvPr/>
          </p:nvSpPr>
          <p:spPr>
            <a:xfrm>
              <a:off x="6252961" y="3854546"/>
              <a:ext cx="1132887" cy="137113"/>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F6DA614-76F8-05A5-764F-168D2CE1FEE9}"/>
                    </a:ext>
                  </a:extLst>
                </p:cNvPr>
                <p:cNvSpPr txBox="1"/>
                <p:nvPr/>
              </p:nvSpPr>
              <p:spPr>
                <a:xfrm>
                  <a:off x="5840679" y="3566914"/>
                  <a:ext cx="1981200" cy="307777"/>
                </a:xfrm>
                <a:prstGeom prst="rect">
                  <a:avLst/>
                </a:prstGeom>
                <a:noFill/>
              </p:spPr>
              <p:txBody>
                <a:bodyPr wrap="square">
                  <a:spAutoFit/>
                </a:bodyPr>
                <a:lstStyle/>
                <a:p>
                  <a:pPr algn="ctr"/>
                  <a14:m>
                    <m:oMath xmlns:m="http://schemas.openxmlformats.org/officeDocument/2006/math">
                      <m:r>
                        <a:rPr lang="en-US" sz="1400" smtClean="0">
                          <a:solidFill>
                            <a:schemeClr val="accent1"/>
                          </a:solidFill>
                          <a:latin typeface="Cambria Math" panose="02040503050406030204" pitchFamily="18" charset="0"/>
                        </a:rPr>
                        <m:t>3</m:t>
                      </m:r>
                    </m:oMath>
                  </a14:m>
                  <a:r>
                    <a:rPr lang="en-US" dirty="0">
                      <a:latin typeface="Corbel" panose="020B0503020204020204" pitchFamily="34" charset="0"/>
                    </a:rPr>
                    <a:t> elements</a:t>
                  </a:r>
                </a:p>
              </p:txBody>
            </p:sp>
          </mc:Choice>
          <mc:Fallback xmlns="">
            <p:sp>
              <p:nvSpPr>
                <p:cNvPr id="10" name="TextBox 9">
                  <a:extLst>
                    <a:ext uri="{FF2B5EF4-FFF2-40B4-BE49-F238E27FC236}">
                      <a16:creationId xmlns:a16="http://schemas.microsoft.com/office/drawing/2014/main" id="{6F6DA614-76F8-05A5-764F-168D2CE1FEE9}"/>
                    </a:ext>
                  </a:extLst>
                </p:cNvPr>
                <p:cNvSpPr txBox="1">
                  <a:spLocks noRot="1" noChangeAspect="1" noMove="1" noResize="1" noEditPoints="1" noAdjustHandles="1" noChangeArrowheads="1" noChangeShapeType="1" noTextEdit="1"/>
                </p:cNvSpPr>
                <p:nvPr/>
              </p:nvSpPr>
              <p:spPr>
                <a:xfrm>
                  <a:off x="5840679" y="3566914"/>
                  <a:ext cx="1981200" cy="307777"/>
                </a:xfrm>
                <a:prstGeom prst="rect">
                  <a:avLst/>
                </a:prstGeom>
                <a:blipFill>
                  <a:blip r:embed="rId9"/>
                  <a:stretch>
                    <a:fillRect b="-19231"/>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9A3E75A8-C740-2484-7D5F-C03B166CA695}"/>
              </a:ext>
            </a:extLst>
          </p:cNvPr>
          <p:cNvSpPr txBox="1"/>
          <p:nvPr/>
        </p:nvSpPr>
        <p:spPr>
          <a:xfrm>
            <a:off x="335008" y="1477286"/>
            <a:ext cx="4639632" cy="400110"/>
          </a:xfrm>
          <a:prstGeom prst="rect">
            <a:avLst/>
          </a:prstGeom>
          <a:noFill/>
        </p:spPr>
        <p:txBody>
          <a:bodyPr wrap="square">
            <a:spAutoFit/>
          </a:bodyPr>
          <a:lstStyle/>
          <a:p>
            <a:r>
              <a:rPr lang="en-US" sz="2000" dirty="0">
                <a:solidFill>
                  <a:srgbClr val="C00000"/>
                </a:solidFill>
                <a:latin typeface="Corbel" panose="020B0503020204020204" pitchFamily="34" charset="0"/>
              </a:rPr>
              <a:t>3</a:t>
            </a:r>
            <a:r>
              <a:rPr lang="en-US" sz="2000" baseline="30000" dirty="0">
                <a:solidFill>
                  <a:srgbClr val="C00000"/>
                </a:solidFill>
                <a:latin typeface="Corbel" panose="020B0503020204020204" pitchFamily="34" charset="0"/>
              </a:rPr>
              <a:t>rd</a:t>
            </a:r>
            <a:r>
              <a:rPr lang="en-US" sz="2000" dirty="0">
                <a:latin typeface="Corbel" panose="020B0503020204020204" pitchFamily="34" charset="0"/>
              </a:rPr>
              <a:t> order approximation: </a:t>
            </a:r>
          </a:p>
        </p:txBody>
      </p:sp>
    </p:spTree>
    <p:extLst>
      <p:ext uri="{BB962C8B-B14F-4D97-AF65-F5344CB8AC3E}">
        <p14:creationId xmlns:p14="http://schemas.microsoft.com/office/powerpoint/2010/main" val="219892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xEl>
                                              <p:pRg st="4" end="4"/>
                                            </p:txEl>
                                          </p:spTgt>
                                        </p:tgtEl>
                                        <p:attrNameLst>
                                          <p:attrName>style.visibility</p:attrName>
                                        </p:attrNameLst>
                                      </p:cBhvr>
                                      <p:to>
                                        <p:strVal val="visible"/>
                                      </p:to>
                                    </p:set>
                                    <p:animEffect transition="in" filter="fade">
                                      <p:cBhvr>
                                        <p:cTn id="12" dur="500"/>
                                        <p:tgtEl>
                                          <p:spTgt spid="4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animEffect transition="in" filter="fade">
                                      <p:cBhvr>
                                        <p:cTn id="17" dur="500"/>
                                        <p:tgtEl>
                                          <p:spTgt spid="4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a:extLst>
              <a:ext uri="{FF2B5EF4-FFF2-40B4-BE49-F238E27FC236}">
                <a16:creationId xmlns:a16="http://schemas.microsoft.com/office/drawing/2014/main" id="{CD914191-9880-A6C9-390C-D926BB82CA29}"/>
              </a:ext>
            </a:extLst>
          </p:cNvPr>
          <p:cNvSpPr>
            <a:spLocks noGrp="1"/>
          </p:cNvSpPr>
          <p:nvPr>
            <p:ph type="title"/>
          </p:nvPr>
        </p:nvSpPr>
        <p:spPr/>
        <p:txBody>
          <a:bodyPr>
            <a:normAutofit/>
          </a:bodyPr>
          <a:lstStyle/>
          <a:p>
            <a:r>
              <a:rPr lang="en-US" dirty="0"/>
              <a:t>N-gram Language Models </a:t>
            </a:r>
          </a:p>
        </p:txBody>
      </p:sp>
      <p:sp>
        <p:nvSpPr>
          <p:cNvPr id="3" name="Content Placeholder 2">
            <a:extLst>
              <a:ext uri="{FF2B5EF4-FFF2-40B4-BE49-F238E27FC236}">
                <a16:creationId xmlns:a16="http://schemas.microsoft.com/office/drawing/2014/main" id="{2411FDAB-D6D2-2456-F626-25E621A0085C}"/>
              </a:ext>
            </a:extLst>
          </p:cNvPr>
          <p:cNvSpPr>
            <a:spLocks noGrp="1"/>
          </p:cNvSpPr>
          <p:nvPr>
            <p:ph type="body" sz="quarter" idx="16"/>
          </p:nvPr>
        </p:nvSpPr>
        <p:spPr/>
        <p:txBody>
          <a:bodyPr>
            <a:normAutofit/>
          </a:bodyPr>
          <a:lstStyle/>
          <a:p>
            <a:r>
              <a:rPr lang="en-US" sz="2000" b="1" dirty="0">
                <a:latin typeface="Corbel" panose="020B0503020204020204" pitchFamily="34" charset="0"/>
              </a:rPr>
              <a:t>Terminology: </a:t>
            </a:r>
            <a:r>
              <a:rPr lang="en-US" sz="2000" i="1" dirty="0">
                <a:solidFill>
                  <a:srgbClr val="0070C0"/>
                </a:solidFill>
                <a:latin typeface="Corbel" panose="020B0503020204020204" pitchFamily="34" charset="0"/>
              </a:rPr>
              <a:t>n</a:t>
            </a:r>
            <a:r>
              <a:rPr lang="en-US" sz="2000" dirty="0">
                <a:solidFill>
                  <a:srgbClr val="C00000"/>
                </a:solidFill>
                <a:latin typeface="Corbel" panose="020B0503020204020204" pitchFamily="34" charset="0"/>
              </a:rPr>
              <a:t>-gram</a:t>
            </a:r>
            <a:r>
              <a:rPr lang="en-US" sz="2000" dirty="0">
                <a:latin typeface="Corbel" panose="020B0503020204020204" pitchFamily="34" charset="0"/>
              </a:rPr>
              <a:t> is a chunk of </a:t>
            </a:r>
            <a:r>
              <a:rPr lang="en-US" sz="2000" i="1" dirty="0">
                <a:solidFill>
                  <a:srgbClr val="0070C0"/>
                </a:solidFill>
                <a:latin typeface="Corbel" panose="020B0503020204020204" pitchFamily="34" charset="0"/>
              </a:rPr>
              <a:t>n</a:t>
            </a:r>
            <a:r>
              <a:rPr lang="en-US" sz="2000" dirty="0">
                <a:latin typeface="Corbel" panose="020B0503020204020204" pitchFamily="34" charset="0"/>
              </a:rPr>
              <a:t> consecutive words: </a:t>
            </a:r>
          </a:p>
          <a:p>
            <a:pPr marL="742950" lvl="1" indent="-285750"/>
            <a:r>
              <a:rPr lang="en-US" sz="1600" dirty="0">
                <a:solidFill>
                  <a:srgbClr val="C00000"/>
                </a:solidFill>
                <a:latin typeface="Corbel" panose="020B0503020204020204" pitchFamily="34" charset="0"/>
              </a:rPr>
              <a:t>uni</a:t>
            </a:r>
            <a:r>
              <a:rPr lang="en-US" sz="1600" dirty="0">
                <a:latin typeface="Corbel" panose="020B0503020204020204" pitchFamily="34" charset="0"/>
              </a:rPr>
              <a:t>grams: “cat”, “mat”, “sat”, …</a:t>
            </a:r>
          </a:p>
          <a:p>
            <a:pPr marL="742950" lvl="1" indent="-285750"/>
            <a:r>
              <a:rPr lang="en-US" sz="1600" dirty="0">
                <a:solidFill>
                  <a:srgbClr val="C00000"/>
                </a:solidFill>
                <a:latin typeface="Corbel" panose="020B0503020204020204" pitchFamily="34" charset="0"/>
              </a:rPr>
              <a:t>bi</a:t>
            </a:r>
            <a:r>
              <a:rPr lang="en-US" sz="1600" dirty="0">
                <a:latin typeface="Corbel" panose="020B0503020204020204" pitchFamily="34" charset="0"/>
              </a:rPr>
              <a:t>grams: “the cat”, “cat sat”, “sat on”, …</a:t>
            </a:r>
          </a:p>
          <a:p>
            <a:pPr marL="742950" lvl="1" indent="-285750"/>
            <a:r>
              <a:rPr lang="en-US" sz="1600" dirty="0">
                <a:solidFill>
                  <a:srgbClr val="C00000"/>
                </a:solidFill>
                <a:latin typeface="Corbel" panose="020B0503020204020204" pitchFamily="34" charset="0"/>
              </a:rPr>
              <a:t>tri</a:t>
            </a:r>
            <a:r>
              <a:rPr lang="en-US" sz="1600" dirty="0">
                <a:latin typeface="Corbel" panose="020B0503020204020204" pitchFamily="34" charset="0"/>
              </a:rPr>
              <a:t>grams: “the cat sat”, “cat sat on”, “sat on the”, …</a:t>
            </a:r>
          </a:p>
          <a:p>
            <a:pPr marL="742950" lvl="1" indent="-285750"/>
            <a:r>
              <a:rPr lang="en-US" sz="1600" dirty="0">
                <a:solidFill>
                  <a:srgbClr val="C00000"/>
                </a:solidFill>
                <a:latin typeface="Corbel" panose="020B0503020204020204" pitchFamily="34" charset="0"/>
              </a:rPr>
              <a:t>four</a:t>
            </a:r>
            <a:r>
              <a:rPr lang="en-US" sz="1600" dirty="0">
                <a:latin typeface="Corbel" panose="020B0503020204020204" pitchFamily="34" charset="0"/>
              </a:rPr>
              <a:t>-grams: “the cat sat on”, “cat sat on the”, “sat on the mat”, …</a:t>
            </a:r>
            <a:r>
              <a:rPr lang="en-US" sz="1600" dirty="0"/>
              <a:t>   </a:t>
            </a:r>
            <a:br>
              <a:rPr lang="en-US" sz="1600" dirty="0"/>
            </a:br>
            <a:endParaRPr lang="en-US" sz="2400" dirty="0"/>
          </a:p>
          <a:p>
            <a:r>
              <a:rPr lang="en-US" sz="2400" i="1" dirty="0">
                <a:solidFill>
                  <a:srgbClr val="0070C0"/>
                </a:solidFill>
                <a:latin typeface="Corbel" panose="020B0503020204020204" pitchFamily="34" charset="0"/>
              </a:rPr>
              <a:t>n</a:t>
            </a:r>
            <a:r>
              <a:rPr lang="en-US" sz="2400" dirty="0"/>
              <a:t>-gram language model: </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B312CCC-5482-11FA-F3F7-5CCB805E42F8}"/>
                  </a:ext>
                </a:extLst>
              </p:cNvPr>
              <p:cNvSpPr txBox="1"/>
              <p:nvPr/>
            </p:nvSpPr>
            <p:spPr>
              <a:xfrm>
                <a:off x="655100" y="3796800"/>
                <a:ext cx="8505837" cy="690767"/>
              </a:xfrm>
              <a:prstGeom prst="rect">
                <a:avLst/>
              </a:prstGeom>
              <a:noFill/>
            </p:spPr>
            <p:txBody>
              <a:bodyPr wrap="square">
                <a:spAutoFit/>
              </a:bodyPr>
              <a:lstStyle/>
              <a:p>
                <a:pPr marL="0" indent="0" algn="ctr">
                  <a:buNone/>
                </a:pPr>
                <a:r>
                  <a:rPr lang="en-US" sz="2400" dirty="0">
                    <a:latin typeface="Corbel" panose="020B0503020204020204" pitchFamily="34" charset="0"/>
                  </a:rPr>
                  <a:t>P(</a:t>
                </a:r>
                <a14:m>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𝑋</m:t>
                        </m:r>
                      </m:e>
                      <m:sub>
                        <m:r>
                          <a:rPr lang="en-US" sz="2400" smtClean="0">
                            <a:latin typeface="Cambria Math" panose="02040503050406030204" pitchFamily="18" charset="0"/>
                          </a:rPr>
                          <m:t>𝑡</m:t>
                        </m:r>
                      </m:sub>
                    </m:sSub>
                  </m:oMath>
                </a14:m>
                <a:r>
                  <a:rPr lang="en-US" sz="2400" dirty="0">
                    <a:latin typeface="Corbel" panose="020B0503020204020204" pitchFamily="34" charset="0"/>
                  </a:rPr>
                  <a:t>| </a:t>
                </a:r>
                <a14:m>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𝑋</m:t>
                        </m:r>
                      </m:e>
                      <m:sub>
                        <m:r>
                          <a:rPr lang="en-US" sz="2400" smtClean="0">
                            <a:latin typeface="Cambria Math" panose="02040503050406030204" pitchFamily="18" charset="0"/>
                          </a:rPr>
                          <m:t>1</m:t>
                        </m:r>
                      </m:sub>
                    </m:sSub>
                    <m:r>
                      <a:rPr lang="en-US" sz="2400" smtClean="0">
                        <a:latin typeface="Cambria Math" panose="02040503050406030204" pitchFamily="18" charset="0"/>
                      </a:rPr>
                      <m:t>,…</m:t>
                    </m:r>
                  </m:oMath>
                </a14:m>
                <a:r>
                  <a:rPr lang="en-US" sz="2400" dirty="0">
                    <a:latin typeface="Corbel" panose="020B0503020204020204" pitchFamily="34" charset="0"/>
                  </a:rPr>
                  <a:t>,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smtClean="0">
                            <a:latin typeface="Cambria Math" panose="02040503050406030204" pitchFamily="18" charset="0"/>
                          </a:rPr>
                          <m:t>𝑡</m:t>
                        </m:r>
                        <m:r>
                          <a:rPr lang="en-US" sz="2400" smtClean="0">
                            <a:latin typeface="Cambria Math" panose="02040503050406030204" pitchFamily="18" charset="0"/>
                          </a:rPr>
                          <m:t>−1</m:t>
                        </m:r>
                      </m:sub>
                    </m:sSub>
                  </m:oMath>
                </a14:m>
                <a:r>
                  <a:rPr lang="en-US" sz="2400" dirty="0">
                    <a:latin typeface="Corbel" panose="020B0503020204020204" pitchFamily="34" charset="0"/>
                  </a:rPr>
                  <a:t>) </a:t>
                </a:r>
                <a14:m>
                  <m:oMath xmlns:m="http://schemas.openxmlformats.org/officeDocument/2006/math">
                    <m:r>
                      <a:rPr lang="en-US" sz="2400">
                        <a:latin typeface="Cambria Math" panose="02040503050406030204" pitchFamily="18" charset="0"/>
                      </a:rPr>
                      <m:t>≈</m:t>
                    </m:r>
                  </m:oMath>
                </a14:m>
                <a:r>
                  <a:rPr lang="en-US" sz="2400" dirty="0">
                    <a:latin typeface="Corbel" panose="020B0503020204020204" pitchFamily="34" charset="0"/>
                  </a:rPr>
                  <a:t> P(</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a:latin typeface="Cambria Math" panose="02040503050406030204" pitchFamily="18" charset="0"/>
                          </a:rPr>
                          <m:t>𝑡</m:t>
                        </m:r>
                      </m:sub>
                    </m:sSub>
                  </m:oMath>
                </a14:m>
                <a:r>
                  <a:rPr lang="en-US" sz="2400" dirty="0">
                    <a:latin typeface="Corbel" panose="020B0503020204020204" pitchFamily="34" charset="0"/>
                  </a:rPr>
                  <a:t>|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smtClean="0">
                            <a:latin typeface="Cambria Math" panose="02040503050406030204" pitchFamily="18" charset="0"/>
                          </a:rPr>
                          <m:t>𝑡</m:t>
                        </m:r>
                        <m:r>
                          <a:rPr lang="en-US" sz="2400" smtClean="0">
                            <a:latin typeface="Cambria Math" panose="02040503050406030204" pitchFamily="18" charset="0"/>
                          </a:rPr>
                          <m:t>−</m:t>
                        </m:r>
                        <m:r>
                          <a:rPr lang="en-US" sz="2400" smtClean="0">
                            <a:solidFill>
                              <a:schemeClr val="accent1"/>
                            </a:solidFill>
                            <a:latin typeface="Cambria Math" panose="02040503050406030204" pitchFamily="18" charset="0"/>
                          </a:rPr>
                          <m:t>𝑛</m:t>
                        </m:r>
                        <m:r>
                          <a:rPr lang="en-US" sz="2400" smtClean="0">
                            <a:latin typeface="Cambria Math" panose="02040503050406030204" pitchFamily="18" charset="0"/>
                          </a:rPr>
                          <m:t>+1</m:t>
                        </m:r>
                      </m:sub>
                    </m:sSub>
                    <m:r>
                      <a:rPr lang="en-US" sz="2400">
                        <a:latin typeface="Cambria Math" panose="02040503050406030204" pitchFamily="18" charset="0"/>
                      </a:rPr>
                      <m:t>,…</m:t>
                    </m:r>
                  </m:oMath>
                </a14:m>
                <a:r>
                  <a:rPr lang="en-US" sz="2400" dirty="0">
                    <a:latin typeface="Corbel" panose="020B0503020204020204" pitchFamily="34" charset="0"/>
                  </a:rPr>
                  <a:t>,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smtClean="0">
                            <a:latin typeface="Cambria Math" panose="02040503050406030204" pitchFamily="18" charset="0"/>
                          </a:rPr>
                          <m:t>𝑡</m:t>
                        </m:r>
                        <m:r>
                          <a:rPr lang="en-US" sz="2400" smtClean="0">
                            <a:latin typeface="Cambria Math" panose="02040503050406030204" pitchFamily="18" charset="0"/>
                          </a:rPr>
                          <m:t>−1</m:t>
                        </m:r>
                      </m:sub>
                    </m:sSub>
                  </m:oMath>
                </a14:m>
                <a:r>
                  <a:rPr lang="en-US" sz="2400" dirty="0">
                    <a:latin typeface="Corbel" panose="020B0503020204020204" pitchFamily="34" charset="0"/>
                  </a:rPr>
                  <a:t>) =</a:t>
                </a:r>
                <a:r>
                  <a:rPr lang="en-US" sz="2400" dirty="0"/>
                  <a:t> </a:t>
                </a:r>
                <a14:m>
                  <m:oMath xmlns:m="http://schemas.openxmlformats.org/officeDocument/2006/math">
                    <m:f>
                      <m:fPr>
                        <m:ctrlPr>
                          <a:rPr lang="en-US" sz="2400" i="1" dirty="0">
                            <a:latin typeface="Cambria Math" panose="02040503050406030204" pitchFamily="18" charset="0"/>
                          </a:rPr>
                        </m:ctrlPr>
                      </m:fPr>
                      <m:num>
                        <m:r>
                          <m:rPr>
                            <m:sty m:val="p"/>
                          </m:rPr>
                          <a:rPr lang="en-US" sz="2400" dirty="0">
                            <a:latin typeface="Cambria Math" panose="02040503050406030204" pitchFamily="18" charset="0"/>
                          </a:rPr>
                          <m:t>count</m:t>
                        </m:r>
                        <m:r>
                          <a:rPr lang="en-US" sz="2400" dirty="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a:latin typeface="Cambria Math" panose="02040503050406030204" pitchFamily="18" charset="0"/>
                              </a:rPr>
                              <m:t>𝑡</m:t>
                            </m:r>
                            <m:r>
                              <a:rPr lang="en-US" sz="2400">
                                <a:latin typeface="Cambria Math" panose="02040503050406030204" pitchFamily="18" charset="0"/>
                              </a:rPr>
                              <m:t>−</m:t>
                            </m:r>
                            <m:r>
                              <a:rPr lang="en-US" sz="2400">
                                <a:solidFill>
                                  <a:schemeClr val="accent1"/>
                                </a:solidFill>
                                <a:latin typeface="Cambria Math" panose="02040503050406030204" pitchFamily="18" charset="0"/>
                              </a:rPr>
                              <m:t>𝑛</m:t>
                            </m:r>
                            <m:r>
                              <a:rPr lang="en-US" sz="2400">
                                <a:latin typeface="Cambria Math" panose="02040503050406030204" pitchFamily="18" charset="0"/>
                              </a:rPr>
                              <m:t>+1</m:t>
                            </m:r>
                          </m:sub>
                        </m:sSub>
                        <m:r>
                          <a:rPr lang="en-US" sz="2400">
                            <a:latin typeface="Cambria Math" panose="02040503050406030204" pitchFamily="18" charset="0"/>
                          </a:rPr>
                          <m:t>,…</m:t>
                        </m:r>
                        <m:r>
                          <m:rPr>
                            <m:nor/>
                          </m:rPr>
                          <a:rPr lang="en-US" sz="2400" b="0" i="0" smtClean="0">
                            <a:latin typeface="Cambria Math" panose="02040503050406030204" pitchFamily="18" charset="0"/>
                          </a:rPr>
                          <m:t>,</m:t>
                        </m:r>
                        <m:r>
                          <m:rPr>
                            <m:nor/>
                          </m:rPr>
                          <a:rPr lang="en-US" sz="2400" dirty="0">
                            <a:latin typeface="Corbel" panose="020B0503020204020204" pitchFamily="34"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a:latin typeface="Cambria Math" panose="02040503050406030204" pitchFamily="18" charset="0"/>
                              </a:rPr>
                              <m:t>𝑡</m:t>
                            </m:r>
                            <m:r>
                              <a:rPr lang="en-US" sz="2400">
                                <a:latin typeface="Cambria Math" panose="02040503050406030204" pitchFamily="18" charset="0"/>
                              </a:rPr>
                              <m:t>−1</m:t>
                            </m:r>
                          </m:sub>
                        </m:sSub>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r>
                              <a:rPr lang="en-US" sz="2400" b="0" i="0" smtClean="0">
                                <a:latin typeface="Cambria Math" panose="02040503050406030204" pitchFamily="18" charset="0"/>
                              </a:rPr>
                              <m:t> </m:t>
                            </m:r>
                            <m:r>
                              <a:rPr lang="en-US" sz="2400">
                                <a:latin typeface="Cambria Math" panose="02040503050406030204" pitchFamily="18" charset="0"/>
                              </a:rPr>
                              <m:t>𝑋</m:t>
                            </m:r>
                          </m:e>
                          <m:sub>
                            <m:r>
                              <a:rPr lang="en-US" sz="2400">
                                <a:latin typeface="Cambria Math" panose="02040503050406030204" pitchFamily="18" charset="0"/>
                              </a:rPr>
                              <m:t>𝑡</m:t>
                            </m:r>
                          </m:sub>
                        </m:sSub>
                        <m:r>
                          <a:rPr lang="en-US" sz="2400" dirty="0">
                            <a:latin typeface="Cambria Math" panose="02040503050406030204" pitchFamily="18" charset="0"/>
                          </a:rPr>
                          <m:t>)</m:t>
                        </m:r>
                      </m:num>
                      <m:den>
                        <m:r>
                          <m:rPr>
                            <m:sty m:val="p"/>
                          </m:rPr>
                          <a:rPr lang="en-US" sz="2400" dirty="0">
                            <a:latin typeface="Cambria Math" panose="02040503050406030204" pitchFamily="18" charset="0"/>
                          </a:rPr>
                          <m:t>count</m:t>
                        </m:r>
                        <m:r>
                          <a:rPr lang="en-US" sz="2400" dirty="0" smtClean="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a:latin typeface="Cambria Math" panose="02040503050406030204" pitchFamily="18" charset="0"/>
                              </a:rPr>
                              <m:t>𝑡</m:t>
                            </m:r>
                            <m:r>
                              <a:rPr lang="en-US" sz="2400">
                                <a:latin typeface="Cambria Math" panose="02040503050406030204" pitchFamily="18" charset="0"/>
                              </a:rPr>
                              <m:t>−</m:t>
                            </m:r>
                            <m:r>
                              <a:rPr lang="en-US" sz="2400">
                                <a:solidFill>
                                  <a:schemeClr val="accent1"/>
                                </a:solidFill>
                                <a:latin typeface="Cambria Math" panose="02040503050406030204" pitchFamily="18" charset="0"/>
                              </a:rPr>
                              <m:t>𝑛</m:t>
                            </m:r>
                            <m:r>
                              <a:rPr lang="en-US" sz="2400">
                                <a:latin typeface="Cambria Math" panose="02040503050406030204" pitchFamily="18" charset="0"/>
                              </a:rPr>
                              <m:t>+1</m:t>
                            </m:r>
                          </m:sub>
                        </m:sSub>
                        <m:r>
                          <a:rPr lang="en-US" sz="2400">
                            <a:latin typeface="Cambria Math" panose="02040503050406030204" pitchFamily="18" charset="0"/>
                          </a:rPr>
                          <m:t>,…</m:t>
                        </m:r>
                        <m:r>
                          <m:rPr>
                            <m:nor/>
                          </m:rPr>
                          <a:rPr lang="en-US" sz="2400" i="0" smtClean="0">
                            <a:latin typeface="Cambria Math" panose="02040503050406030204" pitchFamily="18" charset="0"/>
                          </a:rPr>
                          <m:t>,</m:t>
                        </m:r>
                        <m:r>
                          <m:rPr>
                            <m:nor/>
                          </m:rPr>
                          <a:rPr lang="en-US" sz="2400" dirty="0">
                            <a:latin typeface="Corbel" panose="020B0503020204020204" pitchFamily="34"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a:latin typeface="Cambria Math" panose="02040503050406030204" pitchFamily="18" charset="0"/>
                              </a:rPr>
                              <m:t>𝑡</m:t>
                            </m:r>
                            <m:r>
                              <a:rPr lang="en-US" sz="2400">
                                <a:latin typeface="Cambria Math" panose="02040503050406030204" pitchFamily="18" charset="0"/>
                              </a:rPr>
                              <m:t>−1</m:t>
                            </m:r>
                          </m:sub>
                        </m:sSub>
                        <m:r>
                          <a:rPr lang="en-US" sz="2400" dirty="0">
                            <a:latin typeface="Cambria Math" panose="02040503050406030204" pitchFamily="18" charset="0"/>
                          </a:rPr>
                          <m:t>)</m:t>
                        </m:r>
                      </m:den>
                    </m:f>
                  </m:oMath>
                </a14:m>
                <a:r>
                  <a:rPr lang="en-US" sz="2400" dirty="0">
                    <a:latin typeface="Corbel" panose="020B0503020204020204" pitchFamily="34" charset="0"/>
                  </a:rPr>
                  <a:t> </a:t>
                </a:r>
              </a:p>
            </p:txBody>
          </p:sp>
        </mc:Choice>
        <mc:Fallback xmlns="">
          <p:sp>
            <p:nvSpPr>
              <p:cNvPr id="56" name="TextBox 55">
                <a:extLst>
                  <a:ext uri="{FF2B5EF4-FFF2-40B4-BE49-F238E27FC236}">
                    <a16:creationId xmlns:a16="http://schemas.microsoft.com/office/drawing/2014/main" id="{1B312CCC-5482-11FA-F3F7-5CCB805E42F8}"/>
                  </a:ext>
                </a:extLst>
              </p:cNvPr>
              <p:cNvSpPr txBox="1">
                <a:spLocks noRot="1" noChangeAspect="1" noMove="1" noResize="1" noEditPoints="1" noAdjustHandles="1" noChangeArrowheads="1" noChangeShapeType="1" noTextEdit="1"/>
              </p:cNvSpPr>
              <p:nvPr/>
            </p:nvSpPr>
            <p:spPr>
              <a:xfrm>
                <a:off x="655100" y="3796800"/>
                <a:ext cx="8505837" cy="690767"/>
              </a:xfrm>
              <a:prstGeom prst="rect">
                <a:avLst/>
              </a:prstGeom>
              <a:blipFill>
                <a:blip r:embed="rId3"/>
                <a:stretch>
                  <a:fillRect l="-745" t="-18182" b="-18182"/>
                </a:stretch>
              </a:blipFill>
            </p:spPr>
            <p:txBody>
              <a:bodyPr/>
              <a:lstStyle/>
              <a:p>
                <a:r>
                  <a:rPr lang="en-US">
                    <a:noFill/>
                  </a:rPr>
                  <a:t> </a:t>
                </a:r>
              </a:p>
            </p:txBody>
          </p:sp>
        </mc:Fallback>
      </mc:AlternateContent>
      <p:sp>
        <p:nvSpPr>
          <p:cNvPr id="5121" name="object 14">
            <a:extLst>
              <a:ext uri="{FF2B5EF4-FFF2-40B4-BE49-F238E27FC236}">
                <a16:creationId xmlns:a16="http://schemas.microsoft.com/office/drawing/2014/main" id="{CF10F8ED-3CA9-B792-DB29-97FD2936DDE0}"/>
              </a:ext>
            </a:extLst>
          </p:cNvPr>
          <p:cNvSpPr/>
          <p:nvPr/>
        </p:nvSpPr>
        <p:spPr>
          <a:xfrm>
            <a:off x="4059803" y="3733207"/>
            <a:ext cx="1981200" cy="241300"/>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5125" name="TextBox 5124">
                <a:extLst>
                  <a:ext uri="{FF2B5EF4-FFF2-40B4-BE49-F238E27FC236}">
                    <a16:creationId xmlns:a16="http://schemas.microsoft.com/office/drawing/2014/main" id="{ACD07922-139F-2EA2-41AD-DCE296700B22}"/>
                  </a:ext>
                </a:extLst>
              </p:cNvPr>
              <p:cNvSpPr txBox="1"/>
              <p:nvPr/>
            </p:nvSpPr>
            <p:spPr>
              <a:xfrm>
                <a:off x="4099942" y="3381125"/>
                <a:ext cx="1981200" cy="369332"/>
              </a:xfrm>
              <a:prstGeom prst="rect">
                <a:avLst/>
              </a:prstGeom>
              <a:noFill/>
            </p:spPr>
            <p:txBody>
              <a:bodyPr wrap="square">
                <a:spAutoFit/>
              </a:bodyPr>
              <a:lstStyle/>
              <a:p>
                <a:pPr algn="ctr"/>
                <a14:m>
                  <m:oMath xmlns:m="http://schemas.openxmlformats.org/officeDocument/2006/math">
                    <m:r>
                      <a:rPr lang="en-US" sz="1800" smtClean="0">
                        <a:solidFill>
                          <a:schemeClr val="accent1"/>
                        </a:solidFill>
                        <a:latin typeface="Cambria Math" panose="02040503050406030204" pitchFamily="18" charset="0"/>
                      </a:rPr>
                      <m:t>𝑛</m:t>
                    </m:r>
                    <m:r>
                      <a:rPr lang="en-US" sz="1800" smtClean="0">
                        <a:solidFill>
                          <a:schemeClr val="accent1"/>
                        </a:solidFill>
                        <a:latin typeface="Cambria Math" panose="02040503050406030204" pitchFamily="18" charset="0"/>
                      </a:rPr>
                      <m:t>−1</m:t>
                    </m:r>
                  </m:oMath>
                </a14:m>
                <a:r>
                  <a:rPr lang="en-US" sz="1800" dirty="0">
                    <a:latin typeface="Corbel" panose="020B0503020204020204" pitchFamily="34" charset="0"/>
                  </a:rPr>
                  <a:t> elements</a:t>
                </a:r>
              </a:p>
            </p:txBody>
          </p:sp>
        </mc:Choice>
        <mc:Fallback xmlns="">
          <p:sp>
            <p:nvSpPr>
              <p:cNvPr id="5125" name="TextBox 5124">
                <a:extLst>
                  <a:ext uri="{FF2B5EF4-FFF2-40B4-BE49-F238E27FC236}">
                    <a16:creationId xmlns:a16="http://schemas.microsoft.com/office/drawing/2014/main" id="{ACD07922-139F-2EA2-41AD-DCE296700B22}"/>
                  </a:ext>
                </a:extLst>
              </p:cNvPr>
              <p:cNvSpPr txBox="1">
                <a:spLocks noRot="1" noChangeAspect="1" noMove="1" noResize="1" noEditPoints="1" noAdjustHandles="1" noChangeArrowheads="1" noChangeShapeType="1" noTextEdit="1"/>
              </p:cNvSpPr>
              <p:nvPr/>
            </p:nvSpPr>
            <p:spPr>
              <a:xfrm>
                <a:off x="4099942" y="3381125"/>
                <a:ext cx="1981200" cy="369332"/>
              </a:xfrm>
              <a:prstGeom prst="rect">
                <a:avLst/>
              </a:prstGeom>
              <a:blipFill>
                <a:blip r:embed="rId4"/>
                <a:stretch>
                  <a:fillRect t="-6667" b="-2333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4615A89-2BAC-5A9D-DC52-A9BEA7A8A5E9}"/>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5"/>
              </a:rPr>
              <a:t>Prediction and Entropy of Printed English, </a:t>
            </a:r>
            <a:r>
              <a:rPr lang="en-US" sz="1000" dirty="0" err="1">
                <a:latin typeface="Corbel" panose="020B0503020204020204" pitchFamily="34" charset="0"/>
                <a:hlinkClick r:id="rId5"/>
              </a:rPr>
              <a:t>Shanon</a:t>
            </a:r>
            <a:r>
              <a:rPr lang="en-US" sz="1000" dirty="0">
                <a:latin typeface="Corbel" panose="020B0503020204020204" pitchFamily="34" charset="0"/>
                <a:hlinkClick r:id="rId5"/>
              </a:rPr>
              <a:t> 1950</a:t>
            </a:r>
            <a:r>
              <a:rPr lang="en-US" sz="1000" dirty="0">
                <a:latin typeface="Corbel" panose="020B0503020204020204" pitchFamily="34" charset="0"/>
              </a:rPr>
              <a:t>] </a:t>
            </a:r>
          </a:p>
        </p:txBody>
      </p:sp>
    </p:spTree>
    <p:extLst>
      <p:ext uri="{BB962C8B-B14F-4D97-AF65-F5344CB8AC3E}">
        <p14:creationId xmlns:p14="http://schemas.microsoft.com/office/powerpoint/2010/main" val="15311315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Language Modeling: 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a:xfrm>
            <a:off x="533919" y="1390650"/>
            <a:ext cx="8416117" cy="3077573"/>
          </a:xfrm>
        </p:spPr>
        <p:txBody>
          <a:bodyPr/>
          <a:lstStyle/>
          <a:p>
            <a:pPr>
              <a:buFont typeface="+mj-lt"/>
              <a:buAutoNum type="arabicPeriod"/>
            </a:pPr>
            <a:r>
              <a:rPr lang="en-US" sz="1800" dirty="0">
                <a:solidFill>
                  <a:schemeClr val="tx1"/>
                </a:solidFill>
              </a:rPr>
              <a:t>Language modeling: definitions and history </a:t>
            </a:r>
          </a:p>
          <a:p>
            <a:pPr>
              <a:buFont typeface="+mj-lt"/>
              <a:buAutoNum type="arabicPeriod"/>
            </a:pPr>
            <a:r>
              <a:rPr lang="en-US" sz="1800" dirty="0">
                <a:solidFill>
                  <a:schemeClr val="tx1"/>
                </a:solidFill>
              </a:rPr>
              <a:t>Language modeling with counting </a:t>
            </a:r>
          </a:p>
          <a:p>
            <a:pPr>
              <a:buFont typeface="+mj-lt"/>
              <a:buAutoNum type="arabicPeriod"/>
            </a:pPr>
            <a:r>
              <a:rPr lang="en-US" sz="1800" dirty="0"/>
              <a:t>Measuring language modeling quality </a:t>
            </a:r>
          </a:p>
          <a:p>
            <a:pPr>
              <a:buFont typeface="+mj-lt"/>
              <a:buAutoNum type="arabicPeriod"/>
            </a:pPr>
            <a:r>
              <a:rPr lang="en-US" sz="1800" dirty="0">
                <a:solidFill>
                  <a:schemeClr val="tx1"/>
                </a:solidFill>
              </a:rPr>
              <a:t>Language Modeling as a Machine Learning problem </a:t>
            </a:r>
          </a:p>
          <a:p>
            <a:pPr marL="114300" indent="0">
              <a:buNone/>
            </a:pPr>
            <a:endParaRPr lang="en-US" dirty="0">
              <a:solidFill>
                <a:schemeClr val="tx1"/>
              </a:solidFill>
            </a:endParaRPr>
          </a:p>
          <a:p>
            <a:pPr marL="114300" indent="0">
              <a:buNone/>
            </a:pPr>
            <a:endParaRPr lang="en-US" dirty="0"/>
          </a:p>
          <a:p>
            <a:pPr marL="114300" indent="0">
              <a:buNone/>
            </a:pPr>
            <a:r>
              <a:rPr lang="en-US" sz="1800" b="1" dirty="0">
                <a:solidFill>
                  <a:schemeClr val="tx1"/>
                </a:solidFill>
              </a:rPr>
              <a:t>Chapter goal </a:t>
            </a:r>
            <a:r>
              <a:rPr lang="en-US" sz="1800" dirty="0">
                <a:solidFill>
                  <a:schemeClr val="tx1"/>
                </a:solidFill>
              </a:rPr>
              <a:t>— getting comfortable with the concept of “language modeling.”  </a:t>
            </a:r>
          </a:p>
        </p:txBody>
      </p:sp>
    </p:spTree>
    <p:extLst>
      <p:ext uri="{BB962C8B-B14F-4D97-AF65-F5344CB8AC3E}">
        <p14:creationId xmlns:p14="http://schemas.microsoft.com/office/powerpoint/2010/main" val="3882899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F28A6-6EA0-9988-F895-B59A92E83AA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6FC8954-735D-19E3-B75D-CB9F179C7896}"/>
              </a:ext>
            </a:extLst>
          </p:cNvPr>
          <p:cNvSpPr>
            <a:spLocks noGrp="1"/>
          </p:cNvSpPr>
          <p:nvPr>
            <p:ph type="body" sz="quarter" idx="10"/>
          </p:nvPr>
        </p:nvSpPr>
        <p:spPr/>
        <p:txBody>
          <a:bodyPr>
            <a:normAutofit/>
          </a:bodyPr>
          <a:lstStyle/>
          <a:p>
            <a:r>
              <a:rPr lang="en-US" sz="3200" dirty="0"/>
              <a:t>How easy is it to build </a:t>
            </a:r>
            <a:br>
              <a:rPr lang="en-US" sz="3200" dirty="0"/>
            </a:br>
            <a:r>
              <a:rPr lang="en-US" sz="3200" dirty="0"/>
              <a:t>an n-gram language model?</a:t>
            </a:r>
          </a:p>
        </p:txBody>
      </p:sp>
    </p:spTree>
    <p:extLst>
      <p:ext uri="{BB962C8B-B14F-4D97-AF65-F5344CB8AC3E}">
        <p14:creationId xmlns:p14="http://schemas.microsoft.com/office/powerpoint/2010/main" val="2365463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1E199-4F58-88F0-6FA1-DB1A1778EE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9EEC68-3C5B-A620-9612-DE42E84118B7}"/>
              </a:ext>
            </a:extLst>
          </p:cNvPr>
          <p:cNvSpPr>
            <a:spLocks noGrp="1"/>
          </p:cNvSpPr>
          <p:nvPr>
            <p:ph type="title"/>
          </p:nvPr>
        </p:nvSpPr>
        <p:spPr/>
        <p:txBody>
          <a:bodyPr>
            <a:normAutofit/>
          </a:bodyPr>
          <a:lstStyle/>
          <a:p>
            <a:r>
              <a:rPr lang="en-US" dirty="0"/>
              <a:t>Generation from N-Gram Models</a:t>
            </a:r>
          </a:p>
        </p:txBody>
      </p:sp>
      <p:sp>
        <p:nvSpPr>
          <p:cNvPr id="3" name="Content Placeholder 2">
            <a:extLst>
              <a:ext uri="{FF2B5EF4-FFF2-40B4-BE49-F238E27FC236}">
                <a16:creationId xmlns:a16="http://schemas.microsoft.com/office/drawing/2014/main" id="{ED3A1E20-5421-0402-098E-3E5578E733F2}"/>
              </a:ext>
            </a:extLst>
          </p:cNvPr>
          <p:cNvSpPr>
            <a:spLocks noGrp="1"/>
          </p:cNvSpPr>
          <p:nvPr>
            <p:ph type="body" sz="quarter" idx="16"/>
          </p:nvPr>
        </p:nvSpPr>
        <p:spPr/>
        <p:txBody>
          <a:bodyPr/>
          <a:lstStyle/>
          <a:p>
            <a:pPr marL="298450" indent="-285750">
              <a:lnSpc>
                <a:spcPts val="2725"/>
              </a:lnSpc>
              <a:spcBef>
                <a:spcPts val="100"/>
              </a:spcBef>
              <a:buClr>
                <a:srgbClr val="8C1515"/>
              </a:buClr>
              <a:tabLst>
                <a:tab pos="354965" algn="l"/>
                <a:tab pos="355600" algn="l"/>
              </a:tabLst>
            </a:pPr>
            <a:r>
              <a:rPr lang="en-US" spc="-5" dirty="0">
                <a:latin typeface="Corbel" panose="020B0503020204020204" pitchFamily="34" charset="0"/>
                <a:cs typeface="Calibri"/>
              </a:rPr>
              <a:t>You</a:t>
            </a:r>
            <a:r>
              <a:rPr lang="en-US" spc="5" dirty="0">
                <a:latin typeface="Corbel" panose="020B0503020204020204" pitchFamily="34" charset="0"/>
                <a:cs typeface="Calibri"/>
              </a:rPr>
              <a:t> </a:t>
            </a:r>
            <a:r>
              <a:rPr lang="en-US" spc="-5" dirty="0">
                <a:latin typeface="Corbel" panose="020B0503020204020204" pitchFamily="34" charset="0"/>
                <a:cs typeface="Calibri"/>
              </a:rPr>
              <a:t>can</a:t>
            </a:r>
            <a:r>
              <a:rPr lang="en-US" spc="10" dirty="0">
                <a:latin typeface="Corbel" panose="020B0503020204020204" pitchFamily="34" charset="0"/>
                <a:cs typeface="Calibri"/>
              </a:rPr>
              <a:t> </a:t>
            </a:r>
            <a:r>
              <a:rPr lang="en-US" spc="-5" dirty="0">
                <a:latin typeface="Corbel" panose="020B0503020204020204" pitchFamily="34" charset="0"/>
                <a:cs typeface="Calibri"/>
              </a:rPr>
              <a:t>build</a:t>
            </a:r>
            <a:r>
              <a:rPr lang="en-US" spc="5" dirty="0">
                <a:latin typeface="Corbel" panose="020B0503020204020204" pitchFamily="34" charset="0"/>
                <a:cs typeface="Calibri"/>
              </a:rPr>
              <a:t> </a:t>
            </a:r>
            <a:r>
              <a:rPr lang="en-US" dirty="0">
                <a:latin typeface="Corbel" panose="020B0503020204020204" pitchFamily="34" charset="0"/>
                <a:cs typeface="Calibri"/>
              </a:rPr>
              <a:t>a</a:t>
            </a:r>
            <a:r>
              <a:rPr lang="en-US" spc="5" dirty="0">
                <a:latin typeface="Corbel" panose="020B0503020204020204" pitchFamily="34" charset="0"/>
                <a:cs typeface="Calibri"/>
              </a:rPr>
              <a:t> </a:t>
            </a:r>
            <a:r>
              <a:rPr lang="en-US" spc="-5" dirty="0">
                <a:latin typeface="Corbel" panose="020B0503020204020204" pitchFamily="34" charset="0"/>
                <a:cs typeface="Calibri"/>
              </a:rPr>
              <a:t>simple</a:t>
            </a:r>
            <a:r>
              <a:rPr lang="en-US" spc="10" dirty="0">
                <a:latin typeface="Corbel" panose="020B0503020204020204" pitchFamily="34" charset="0"/>
                <a:cs typeface="Calibri"/>
              </a:rPr>
              <a:t> </a:t>
            </a:r>
            <a:r>
              <a:rPr lang="en-US" b="1" spc="-5" dirty="0">
                <a:solidFill>
                  <a:schemeClr val="accent1"/>
                </a:solidFill>
                <a:latin typeface="Corbel" panose="020B0503020204020204" pitchFamily="34" charset="0"/>
                <a:cs typeface="Calibri"/>
              </a:rPr>
              <a:t>tri</a:t>
            </a:r>
            <a:r>
              <a:rPr lang="en-US" spc="-5" dirty="0">
                <a:latin typeface="Corbel" panose="020B0503020204020204" pitchFamily="34" charset="0"/>
                <a:cs typeface="Calibri"/>
              </a:rPr>
              <a:t>gram</a:t>
            </a:r>
            <a:r>
              <a:rPr lang="en-US" spc="10" dirty="0">
                <a:latin typeface="Corbel" panose="020B0503020204020204" pitchFamily="34" charset="0"/>
                <a:cs typeface="Calibri"/>
              </a:rPr>
              <a:t> </a:t>
            </a:r>
            <a:r>
              <a:rPr lang="en-US" spc="-5" dirty="0">
                <a:latin typeface="Corbel" panose="020B0503020204020204" pitchFamily="34" charset="0"/>
                <a:cs typeface="Calibri"/>
              </a:rPr>
              <a:t>Language</a:t>
            </a:r>
            <a:r>
              <a:rPr lang="en-US" spc="15" dirty="0">
                <a:latin typeface="Corbel" panose="020B0503020204020204" pitchFamily="34" charset="0"/>
                <a:cs typeface="Calibri"/>
              </a:rPr>
              <a:t> </a:t>
            </a:r>
            <a:r>
              <a:rPr lang="en-US" spc="-5" dirty="0">
                <a:latin typeface="Corbel" panose="020B0503020204020204" pitchFamily="34" charset="0"/>
                <a:cs typeface="Calibri"/>
              </a:rPr>
              <a:t>Model</a:t>
            </a:r>
            <a:r>
              <a:rPr lang="en-US" dirty="0">
                <a:latin typeface="Corbel" panose="020B0503020204020204" pitchFamily="34" charset="0"/>
                <a:cs typeface="Calibri"/>
              </a:rPr>
              <a:t> </a:t>
            </a:r>
            <a:r>
              <a:rPr lang="en-US" spc="-5" dirty="0">
                <a:latin typeface="Corbel" panose="020B0503020204020204" pitchFamily="34" charset="0"/>
                <a:cs typeface="Calibri"/>
              </a:rPr>
              <a:t>over</a:t>
            </a:r>
            <a:r>
              <a:rPr lang="en-US" spc="5" dirty="0">
                <a:latin typeface="Corbel" panose="020B0503020204020204" pitchFamily="34" charset="0"/>
                <a:cs typeface="Calibri"/>
              </a:rPr>
              <a:t> </a:t>
            </a:r>
            <a:r>
              <a:rPr lang="en-US" dirty="0">
                <a:latin typeface="Corbel" panose="020B0503020204020204" pitchFamily="34" charset="0"/>
                <a:cs typeface="Calibri"/>
              </a:rPr>
              <a:t>a </a:t>
            </a:r>
            <a:r>
              <a:rPr lang="en-US" spc="-5" dirty="0">
                <a:latin typeface="Corbel" panose="020B0503020204020204" pitchFamily="34" charset="0"/>
                <a:cs typeface="Calibri"/>
              </a:rPr>
              <a:t>1.7</a:t>
            </a:r>
            <a:r>
              <a:rPr lang="en-US" dirty="0">
                <a:latin typeface="Corbel" panose="020B0503020204020204" pitchFamily="34" charset="0"/>
                <a:cs typeface="Calibri"/>
              </a:rPr>
              <a:t> </a:t>
            </a:r>
            <a:r>
              <a:rPr lang="en-US" spc="-5" dirty="0">
                <a:latin typeface="Corbel" panose="020B0503020204020204" pitchFamily="34" charset="0"/>
                <a:cs typeface="Calibri"/>
              </a:rPr>
              <a:t>million</a:t>
            </a:r>
            <a:r>
              <a:rPr lang="en-US" spc="10" dirty="0">
                <a:latin typeface="Corbel" panose="020B0503020204020204" pitchFamily="34" charset="0"/>
                <a:cs typeface="Calibri"/>
              </a:rPr>
              <a:t> </a:t>
            </a:r>
            <a:r>
              <a:rPr lang="en-US" dirty="0">
                <a:latin typeface="Corbel" panose="020B0503020204020204" pitchFamily="34" charset="0"/>
                <a:cs typeface="Calibri"/>
              </a:rPr>
              <a:t>words</a:t>
            </a:r>
            <a:r>
              <a:rPr lang="en-US" spc="5" dirty="0">
                <a:latin typeface="Corbel" panose="020B0503020204020204" pitchFamily="34" charset="0"/>
                <a:cs typeface="Calibri"/>
              </a:rPr>
              <a:t> </a:t>
            </a:r>
            <a:r>
              <a:rPr lang="en-US" spc="-5" dirty="0">
                <a:latin typeface="Corbel" panose="020B0503020204020204" pitchFamily="34" charset="0"/>
                <a:cs typeface="Calibri"/>
              </a:rPr>
              <a:t>corpus</a:t>
            </a:r>
            <a:r>
              <a:rPr lang="en-US" spc="10" dirty="0">
                <a:latin typeface="Corbel" panose="020B0503020204020204" pitchFamily="34" charset="0"/>
                <a:cs typeface="Calibri"/>
              </a:rPr>
              <a:t> </a:t>
            </a:r>
            <a:r>
              <a:rPr lang="en-US" spc="-5" dirty="0">
                <a:latin typeface="Corbel" panose="020B0503020204020204" pitchFamily="34" charset="0"/>
                <a:cs typeface="Calibri"/>
              </a:rPr>
              <a:t>in</a:t>
            </a:r>
            <a:r>
              <a:rPr lang="en-US" spc="5" dirty="0">
                <a:latin typeface="Corbel" panose="020B0503020204020204" pitchFamily="34" charset="0"/>
                <a:cs typeface="Calibri"/>
              </a:rPr>
              <a:t> </a:t>
            </a:r>
            <a:r>
              <a:rPr lang="en-US" dirty="0">
                <a:latin typeface="Corbel" panose="020B0503020204020204" pitchFamily="34" charset="0"/>
                <a:cs typeface="Calibri"/>
              </a:rPr>
              <a:t>a</a:t>
            </a:r>
            <a:r>
              <a:rPr lang="en-US" spc="5" dirty="0">
                <a:latin typeface="Corbel" panose="020B0503020204020204" pitchFamily="34" charset="0"/>
                <a:cs typeface="Calibri"/>
              </a:rPr>
              <a:t> </a:t>
            </a:r>
            <a:r>
              <a:rPr lang="en-US" dirty="0">
                <a:latin typeface="Corbel" panose="020B0503020204020204" pitchFamily="34" charset="0"/>
                <a:cs typeface="Calibri"/>
              </a:rPr>
              <a:t>few</a:t>
            </a:r>
            <a:r>
              <a:rPr lang="en-US" spc="10" dirty="0">
                <a:latin typeface="Corbel" panose="020B0503020204020204" pitchFamily="34" charset="0"/>
                <a:cs typeface="Calibri"/>
              </a:rPr>
              <a:t> </a:t>
            </a:r>
            <a:r>
              <a:rPr lang="en-US" dirty="0">
                <a:latin typeface="Corbel" panose="020B0503020204020204" pitchFamily="34" charset="0"/>
                <a:cs typeface="Calibri"/>
              </a:rPr>
              <a:t>seconds </a:t>
            </a:r>
            <a:r>
              <a:rPr lang="en-US" spc="-5" dirty="0">
                <a:latin typeface="Corbel" panose="020B0503020204020204" pitchFamily="34" charset="0"/>
                <a:cs typeface="Calibri"/>
              </a:rPr>
              <a:t>on</a:t>
            </a:r>
            <a:r>
              <a:rPr lang="en-US" spc="10" dirty="0">
                <a:latin typeface="Corbel" panose="020B0503020204020204" pitchFamily="34" charset="0"/>
                <a:cs typeface="Calibri"/>
              </a:rPr>
              <a:t> </a:t>
            </a:r>
            <a:r>
              <a:rPr lang="en-US" spc="-5" dirty="0">
                <a:latin typeface="Corbel" panose="020B0503020204020204" pitchFamily="34" charset="0"/>
                <a:cs typeface="Calibri"/>
              </a:rPr>
              <a:t>your</a:t>
            </a:r>
            <a:r>
              <a:rPr lang="en-US" dirty="0">
                <a:latin typeface="Corbel" panose="020B0503020204020204" pitchFamily="34" charset="0"/>
                <a:cs typeface="Calibri"/>
              </a:rPr>
              <a:t> </a:t>
            </a:r>
            <a:r>
              <a:rPr lang="en-US" spc="-5" dirty="0">
                <a:latin typeface="Corbel" panose="020B0503020204020204" pitchFamily="34" charset="0"/>
                <a:cs typeface="Calibri"/>
              </a:rPr>
              <a:t>laptop*</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CB422EAB-2B21-A9FB-8313-831D0BFB266B}"/>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6D534CE8-C8E6-28DD-C634-44CED1961C31}"/>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Tree>
    <p:extLst>
      <p:ext uri="{BB962C8B-B14F-4D97-AF65-F5344CB8AC3E}">
        <p14:creationId xmlns:p14="http://schemas.microsoft.com/office/powerpoint/2010/main" val="3599438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normAutofit/>
          </a:bodyPr>
          <a:lstStyle/>
          <a:p>
            <a:r>
              <a:rPr lang="en-US" dirty="0"/>
              <a:t>Generation from N-Gram Models</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type="body" sz="quarter" idx="16"/>
          </p:nvPr>
        </p:nvSpPr>
        <p:spPr/>
        <p:txBody>
          <a:bodyPr/>
          <a:lstStyle/>
          <a:p>
            <a:pPr marL="298450" indent="-285750">
              <a:lnSpc>
                <a:spcPts val="2725"/>
              </a:lnSpc>
              <a:spcBef>
                <a:spcPts val="100"/>
              </a:spcBef>
              <a:buClr>
                <a:srgbClr val="8C1515"/>
              </a:buClr>
              <a:tabLst>
                <a:tab pos="354965" algn="l"/>
                <a:tab pos="355600" algn="l"/>
              </a:tabLst>
            </a:pPr>
            <a:r>
              <a:rPr lang="en-US" spc="-5" dirty="0">
                <a:latin typeface="Corbel" panose="020B0503020204020204" pitchFamily="34" charset="0"/>
                <a:cs typeface="Calibri"/>
              </a:rPr>
              <a:t>You</a:t>
            </a:r>
            <a:r>
              <a:rPr lang="en-US" spc="5" dirty="0">
                <a:latin typeface="Corbel" panose="020B0503020204020204" pitchFamily="34" charset="0"/>
                <a:cs typeface="Calibri"/>
              </a:rPr>
              <a:t> </a:t>
            </a:r>
            <a:r>
              <a:rPr lang="en-US" spc="-5" dirty="0">
                <a:latin typeface="Corbel" panose="020B0503020204020204" pitchFamily="34" charset="0"/>
                <a:cs typeface="Calibri"/>
              </a:rPr>
              <a:t>can</a:t>
            </a:r>
            <a:r>
              <a:rPr lang="en-US" spc="10" dirty="0">
                <a:latin typeface="Corbel" panose="020B0503020204020204" pitchFamily="34" charset="0"/>
                <a:cs typeface="Calibri"/>
              </a:rPr>
              <a:t> </a:t>
            </a:r>
            <a:r>
              <a:rPr lang="en-US" spc="-5" dirty="0">
                <a:latin typeface="Corbel" panose="020B0503020204020204" pitchFamily="34" charset="0"/>
                <a:cs typeface="Calibri"/>
              </a:rPr>
              <a:t>build</a:t>
            </a:r>
            <a:r>
              <a:rPr lang="en-US" spc="5" dirty="0">
                <a:latin typeface="Corbel" panose="020B0503020204020204" pitchFamily="34" charset="0"/>
                <a:cs typeface="Calibri"/>
              </a:rPr>
              <a:t> </a:t>
            </a:r>
            <a:r>
              <a:rPr lang="en-US" dirty="0">
                <a:latin typeface="Corbel" panose="020B0503020204020204" pitchFamily="34" charset="0"/>
                <a:cs typeface="Calibri"/>
              </a:rPr>
              <a:t>a</a:t>
            </a:r>
            <a:r>
              <a:rPr lang="en-US" spc="5" dirty="0">
                <a:latin typeface="Corbel" panose="020B0503020204020204" pitchFamily="34" charset="0"/>
                <a:cs typeface="Calibri"/>
              </a:rPr>
              <a:t> </a:t>
            </a:r>
            <a:r>
              <a:rPr lang="en-US" spc="-5" dirty="0">
                <a:latin typeface="Corbel" panose="020B0503020204020204" pitchFamily="34" charset="0"/>
                <a:cs typeface="Calibri"/>
              </a:rPr>
              <a:t>simple</a:t>
            </a:r>
            <a:r>
              <a:rPr lang="en-US" spc="10" dirty="0">
                <a:latin typeface="Corbel" panose="020B0503020204020204" pitchFamily="34" charset="0"/>
                <a:cs typeface="Calibri"/>
              </a:rPr>
              <a:t> </a:t>
            </a:r>
            <a:r>
              <a:rPr lang="en-US" b="1" spc="-5" dirty="0">
                <a:solidFill>
                  <a:schemeClr val="accent1"/>
                </a:solidFill>
                <a:latin typeface="Corbel" panose="020B0503020204020204" pitchFamily="34" charset="0"/>
                <a:cs typeface="Calibri"/>
              </a:rPr>
              <a:t>tri</a:t>
            </a:r>
            <a:r>
              <a:rPr lang="en-US" spc="-5" dirty="0">
                <a:latin typeface="Corbel" panose="020B0503020204020204" pitchFamily="34" charset="0"/>
                <a:cs typeface="Calibri"/>
              </a:rPr>
              <a:t>gram</a:t>
            </a:r>
            <a:r>
              <a:rPr lang="en-US" spc="10" dirty="0">
                <a:latin typeface="Corbel" panose="020B0503020204020204" pitchFamily="34" charset="0"/>
                <a:cs typeface="Calibri"/>
              </a:rPr>
              <a:t> </a:t>
            </a:r>
            <a:r>
              <a:rPr lang="en-US" spc="-5" dirty="0">
                <a:latin typeface="Corbel" panose="020B0503020204020204" pitchFamily="34" charset="0"/>
                <a:cs typeface="Calibri"/>
              </a:rPr>
              <a:t>Language</a:t>
            </a:r>
            <a:r>
              <a:rPr lang="en-US" spc="15" dirty="0">
                <a:latin typeface="Corbel" panose="020B0503020204020204" pitchFamily="34" charset="0"/>
                <a:cs typeface="Calibri"/>
              </a:rPr>
              <a:t> </a:t>
            </a:r>
            <a:r>
              <a:rPr lang="en-US" spc="-5" dirty="0">
                <a:latin typeface="Corbel" panose="020B0503020204020204" pitchFamily="34" charset="0"/>
                <a:cs typeface="Calibri"/>
              </a:rPr>
              <a:t>Model</a:t>
            </a:r>
            <a:r>
              <a:rPr lang="en-US" dirty="0">
                <a:latin typeface="Corbel" panose="020B0503020204020204" pitchFamily="34" charset="0"/>
                <a:cs typeface="Calibri"/>
              </a:rPr>
              <a:t> </a:t>
            </a:r>
            <a:r>
              <a:rPr lang="en-US" spc="-5" dirty="0">
                <a:latin typeface="Corbel" panose="020B0503020204020204" pitchFamily="34" charset="0"/>
                <a:cs typeface="Calibri"/>
              </a:rPr>
              <a:t>over</a:t>
            </a:r>
            <a:r>
              <a:rPr lang="en-US" spc="5" dirty="0">
                <a:latin typeface="Corbel" panose="020B0503020204020204" pitchFamily="34" charset="0"/>
                <a:cs typeface="Calibri"/>
              </a:rPr>
              <a:t> </a:t>
            </a:r>
            <a:r>
              <a:rPr lang="en-US" dirty="0">
                <a:latin typeface="Corbel" panose="020B0503020204020204" pitchFamily="34" charset="0"/>
                <a:cs typeface="Calibri"/>
              </a:rPr>
              <a:t>a </a:t>
            </a:r>
            <a:r>
              <a:rPr lang="en-US" spc="-5" dirty="0">
                <a:latin typeface="Corbel" panose="020B0503020204020204" pitchFamily="34" charset="0"/>
                <a:cs typeface="Calibri"/>
              </a:rPr>
              <a:t>1.7</a:t>
            </a:r>
            <a:r>
              <a:rPr lang="en-US" dirty="0">
                <a:latin typeface="Corbel" panose="020B0503020204020204" pitchFamily="34" charset="0"/>
                <a:cs typeface="Calibri"/>
              </a:rPr>
              <a:t> </a:t>
            </a:r>
            <a:r>
              <a:rPr lang="en-US" spc="-5" dirty="0">
                <a:latin typeface="Corbel" panose="020B0503020204020204" pitchFamily="34" charset="0"/>
                <a:cs typeface="Calibri"/>
              </a:rPr>
              <a:t>million</a:t>
            </a:r>
            <a:r>
              <a:rPr lang="en-US" spc="10" dirty="0">
                <a:latin typeface="Corbel" panose="020B0503020204020204" pitchFamily="34" charset="0"/>
                <a:cs typeface="Calibri"/>
              </a:rPr>
              <a:t> </a:t>
            </a:r>
            <a:r>
              <a:rPr lang="en-US" dirty="0">
                <a:latin typeface="Corbel" panose="020B0503020204020204" pitchFamily="34" charset="0"/>
                <a:cs typeface="Calibri"/>
              </a:rPr>
              <a:t>words</a:t>
            </a:r>
            <a:r>
              <a:rPr lang="en-US" spc="5" dirty="0">
                <a:latin typeface="Corbel" panose="020B0503020204020204" pitchFamily="34" charset="0"/>
                <a:cs typeface="Calibri"/>
              </a:rPr>
              <a:t> </a:t>
            </a:r>
            <a:r>
              <a:rPr lang="en-US" spc="-5" dirty="0">
                <a:latin typeface="Corbel" panose="020B0503020204020204" pitchFamily="34" charset="0"/>
                <a:cs typeface="Calibri"/>
              </a:rPr>
              <a:t>corpus</a:t>
            </a:r>
            <a:r>
              <a:rPr lang="en-US" spc="10" dirty="0">
                <a:latin typeface="Corbel" panose="020B0503020204020204" pitchFamily="34" charset="0"/>
                <a:cs typeface="Calibri"/>
              </a:rPr>
              <a:t> </a:t>
            </a:r>
            <a:r>
              <a:rPr lang="en-US" spc="-5" dirty="0">
                <a:latin typeface="Corbel" panose="020B0503020204020204" pitchFamily="34" charset="0"/>
                <a:cs typeface="Calibri"/>
              </a:rPr>
              <a:t>in</a:t>
            </a:r>
            <a:r>
              <a:rPr lang="en-US" spc="5" dirty="0">
                <a:latin typeface="Corbel" panose="020B0503020204020204" pitchFamily="34" charset="0"/>
                <a:cs typeface="Calibri"/>
              </a:rPr>
              <a:t> </a:t>
            </a:r>
            <a:r>
              <a:rPr lang="en-US" dirty="0">
                <a:latin typeface="Corbel" panose="020B0503020204020204" pitchFamily="34" charset="0"/>
                <a:cs typeface="Calibri"/>
              </a:rPr>
              <a:t>a</a:t>
            </a:r>
            <a:r>
              <a:rPr lang="en-US" spc="5" dirty="0">
                <a:latin typeface="Corbel" panose="020B0503020204020204" pitchFamily="34" charset="0"/>
                <a:cs typeface="Calibri"/>
              </a:rPr>
              <a:t> </a:t>
            </a:r>
            <a:r>
              <a:rPr lang="en-US" dirty="0">
                <a:latin typeface="Corbel" panose="020B0503020204020204" pitchFamily="34" charset="0"/>
                <a:cs typeface="Calibri"/>
              </a:rPr>
              <a:t>few</a:t>
            </a:r>
            <a:r>
              <a:rPr lang="en-US" spc="10" dirty="0">
                <a:latin typeface="Corbel" panose="020B0503020204020204" pitchFamily="34" charset="0"/>
                <a:cs typeface="Calibri"/>
              </a:rPr>
              <a:t> </a:t>
            </a:r>
            <a:r>
              <a:rPr lang="en-US" dirty="0">
                <a:latin typeface="Corbel" panose="020B0503020204020204" pitchFamily="34" charset="0"/>
                <a:cs typeface="Calibri"/>
              </a:rPr>
              <a:t>seconds </a:t>
            </a:r>
            <a:r>
              <a:rPr lang="en-US" spc="-5" dirty="0">
                <a:latin typeface="Corbel" panose="020B0503020204020204" pitchFamily="34" charset="0"/>
                <a:cs typeface="Calibri"/>
              </a:rPr>
              <a:t>on</a:t>
            </a:r>
            <a:r>
              <a:rPr lang="en-US" spc="10" dirty="0">
                <a:latin typeface="Corbel" panose="020B0503020204020204" pitchFamily="34" charset="0"/>
                <a:cs typeface="Calibri"/>
              </a:rPr>
              <a:t> </a:t>
            </a:r>
            <a:r>
              <a:rPr lang="en-US" spc="-5" dirty="0">
                <a:latin typeface="Corbel" panose="020B0503020204020204" pitchFamily="34" charset="0"/>
                <a:cs typeface="Calibri"/>
              </a:rPr>
              <a:t>your</a:t>
            </a:r>
            <a:r>
              <a:rPr lang="en-US" dirty="0">
                <a:latin typeface="Corbel" panose="020B0503020204020204" pitchFamily="34" charset="0"/>
                <a:cs typeface="Calibri"/>
              </a:rPr>
              <a:t> </a:t>
            </a:r>
            <a:r>
              <a:rPr lang="en-US" spc="-5" dirty="0">
                <a:latin typeface="Corbel" panose="020B0503020204020204" pitchFamily="34" charset="0"/>
                <a:cs typeface="Calibri"/>
              </a:rPr>
              <a:t>laptop*</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A0FC110-1201-11F3-2FAA-C2860694A9D3}"/>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
        <p:nvSpPr>
          <p:cNvPr id="7" name="object 4">
            <a:extLst>
              <a:ext uri="{FF2B5EF4-FFF2-40B4-BE49-F238E27FC236}">
                <a16:creationId xmlns:a16="http://schemas.microsoft.com/office/drawing/2014/main" id="{593D689F-8388-942E-968C-5E3BC830A03E}"/>
              </a:ext>
            </a:extLst>
          </p:cNvPr>
          <p:cNvSpPr txBox="1"/>
          <p:nvPr/>
        </p:nvSpPr>
        <p:spPr>
          <a:xfrm>
            <a:off x="800501" y="2346808"/>
            <a:ext cx="2343150" cy="391160"/>
          </a:xfrm>
          <a:prstGeom prst="rect">
            <a:avLst/>
          </a:prstGeom>
        </p:spPr>
        <p:txBody>
          <a:bodyPr vert="horz" wrap="square" lIns="0" tIns="12700" rIns="0" bIns="0" rtlCol="0">
            <a:spAutoFit/>
          </a:bodyPr>
          <a:lstStyle/>
          <a:p>
            <a:pPr marL="12700">
              <a:lnSpc>
                <a:spcPct val="100000"/>
              </a:lnSpc>
              <a:spcBef>
                <a:spcPts val="100"/>
              </a:spcBef>
              <a:tabLst>
                <a:tab pos="2329815" algn="l"/>
              </a:tabLst>
            </a:pPr>
            <a:r>
              <a:rPr sz="2400" dirty="0">
                <a:latin typeface="Consolas" panose="020B0609020204030204" pitchFamily="49" charset="0"/>
                <a:cs typeface="Consolas" panose="020B0609020204030204" pitchFamily="49" charset="0"/>
              </a:rPr>
              <a:t>today</a:t>
            </a:r>
            <a:r>
              <a:rPr sz="2400" spc="-45" dirty="0">
                <a:latin typeface="Consolas" panose="020B0609020204030204" pitchFamily="49" charset="0"/>
                <a:cs typeface="Consolas" panose="020B0609020204030204" pitchFamily="49" charset="0"/>
              </a:rPr>
              <a:t> </a:t>
            </a:r>
            <a:r>
              <a:rPr sz="2400" spc="-5" dirty="0">
                <a:latin typeface="Consolas" panose="020B0609020204030204" pitchFamily="49" charset="0"/>
                <a:cs typeface="Consolas" panose="020B0609020204030204" pitchFamily="49" charset="0"/>
              </a:rPr>
              <a:t>the </a:t>
            </a:r>
            <a:r>
              <a:rPr sz="2400" u="heavy" dirty="0">
                <a:uFill>
                  <a:solidFill>
                    <a:srgbClr val="000000"/>
                  </a:solidFill>
                </a:uFill>
                <a:latin typeface="Consolas" panose="020B0609020204030204" pitchFamily="49" charset="0"/>
                <a:cs typeface="Consolas" panose="020B0609020204030204" pitchFamily="49" charset="0"/>
              </a:rPr>
              <a:t> 	</a:t>
            </a:r>
            <a:endParaRPr sz="2400" dirty="0">
              <a:latin typeface="Consolas" panose="020B0609020204030204" pitchFamily="49" charset="0"/>
              <a:cs typeface="Consolas" panose="020B0609020204030204" pitchFamily="49" charset="0"/>
            </a:endParaRPr>
          </a:p>
        </p:txBody>
      </p:sp>
      <p:sp>
        <p:nvSpPr>
          <p:cNvPr id="8" name="object 6">
            <a:extLst>
              <a:ext uri="{FF2B5EF4-FFF2-40B4-BE49-F238E27FC236}">
                <a16:creationId xmlns:a16="http://schemas.microsoft.com/office/drawing/2014/main" id="{BE7C6DD5-FFAD-2121-1704-E101ED4427D3}"/>
              </a:ext>
            </a:extLst>
          </p:cNvPr>
          <p:cNvSpPr txBox="1"/>
          <p:nvPr/>
        </p:nvSpPr>
        <p:spPr>
          <a:xfrm>
            <a:off x="5551850" y="3848370"/>
            <a:ext cx="28403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0C0"/>
                </a:solidFill>
                <a:latin typeface="Corbel" panose="020B0503020204020204" pitchFamily="34" charset="0"/>
                <a:cs typeface="Calibri"/>
              </a:rPr>
              <a:t>Otherwise,</a:t>
            </a:r>
            <a:r>
              <a:rPr sz="1800" spc="-10"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seems</a:t>
            </a:r>
            <a:r>
              <a:rPr sz="1800" spc="-1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reasonable!</a:t>
            </a:r>
            <a:endParaRPr sz="1800" dirty="0">
              <a:solidFill>
                <a:srgbClr val="0070C0"/>
              </a:solidFill>
              <a:latin typeface="Corbel" panose="020B0503020204020204" pitchFamily="34" charset="0"/>
              <a:cs typeface="Calibri"/>
            </a:endParaRPr>
          </a:p>
        </p:txBody>
      </p:sp>
      <p:sp>
        <p:nvSpPr>
          <p:cNvPr id="14" name="object 12">
            <a:extLst>
              <a:ext uri="{FF2B5EF4-FFF2-40B4-BE49-F238E27FC236}">
                <a16:creationId xmlns:a16="http://schemas.microsoft.com/office/drawing/2014/main" id="{F1E17E85-EDD5-0D65-D715-CA4D75D89A05}"/>
              </a:ext>
            </a:extLst>
          </p:cNvPr>
          <p:cNvSpPr txBox="1"/>
          <p:nvPr/>
        </p:nvSpPr>
        <p:spPr>
          <a:xfrm>
            <a:off x="1279986" y="3163556"/>
            <a:ext cx="1547653" cy="567463"/>
          </a:xfrm>
          <a:prstGeom prst="rect">
            <a:avLst/>
          </a:prstGeom>
        </p:spPr>
        <p:txBody>
          <a:bodyPr vert="horz" wrap="square" lIns="0" tIns="28575" rIns="0" bIns="0" rtlCol="0">
            <a:spAutoFit/>
          </a:bodyPr>
          <a:lstStyle/>
          <a:p>
            <a:pPr marL="149225" marR="5080" indent="-137160">
              <a:lnSpc>
                <a:spcPts val="2090"/>
              </a:lnSpc>
              <a:spcBef>
                <a:spcPts val="225"/>
              </a:spcBef>
            </a:pPr>
            <a:r>
              <a:rPr sz="1800" spc="-10" dirty="0">
                <a:solidFill>
                  <a:srgbClr val="0070C0"/>
                </a:solidFill>
                <a:latin typeface="Corbel" panose="020B0503020204020204" pitchFamily="34" charset="0"/>
                <a:cs typeface="Calibri"/>
              </a:rPr>
              <a:t>get probability </a:t>
            </a:r>
            <a:r>
              <a:rPr sz="1800" spc="-39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distribution</a:t>
            </a:r>
            <a:endParaRPr sz="1800" dirty="0">
              <a:solidFill>
                <a:srgbClr val="0070C0"/>
              </a:solidFill>
              <a:latin typeface="Corbel" panose="020B0503020204020204" pitchFamily="34" charset="0"/>
              <a:cs typeface="Calibri"/>
            </a:endParaRPr>
          </a:p>
        </p:txBody>
      </p:sp>
      <p:sp>
        <p:nvSpPr>
          <p:cNvPr id="15" name="object 13">
            <a:extLst>
              <a:ext uri="{FF2B5EF4-FFF2-40B4-BE49-F238E27FC236}">
                <a16:creationId xmlns:a16="http://schemas.microsoft.com/office/drawing/2014/main" id="{2C5ED475-A253-32DD-777C-AC877FC68221}"/>
              </a:ext>
            </a:extLst>
          </p:cNvPr>
          <p:cNvSpPr txBox="1"/>
          <p:nvPr/>
        </p:nvSpPr>
        <p:spPr>
          <a:xfrm>
            <a:off x="5775108" y="2694051"/>
            <a:ext cx="2262468" cy="842538"/>
          </a:xfrm>
          <a:prstGeom prst="rect">
            <a:avLst/>
          </a:prstGeom>
        </p:spPr>
        <p:txBody>
          <a:bodyPr vert="horz" wrap="square" lIns="0" tIns="11430" rIns="0" bIns="0" rtlCol="0">
            <a:spAutoFit/>
          </a:bodyPr>
          <a:lstStyle/>
          <a:p>
            <a:pPr marL="12700" marR="5080" indent="-635" algn="ctr">
              <a:lnSpc>
                <a:spcPct val="100400"/>
              </a:lnSpc>
              <a:spcBef>
                <a:spcPts val="90"/>
              </a:spcBef>
            </a:pPr>
            <a:r>
              <a:rPr sz="1800" u="sng" spc="-10" dirty="0">
                <a:solidFill>
                  <a:srgbClr val="C00000"/>
                </a:solidFill>
                <a:uFill>
                  <a:solidFill>
                    <a:srgbClr val="C00000"/>
                  </a:solidFill>
                </a:uFill>
                <a:latin typeface="Corbel" panose="020B0503020204020204" pitchFamily="34" charset="0"/>
                <a:cs typeface="Calibri"/>
              </a:rPr>
              <a:t>Sparsity problem</a:t>
            </a:r>
            <a:r>
              <a:rPr sz="1800" spc="-1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 </a:t>
            </a:r>
            <a:r>
              <a:rPr sz="1800" dirty="0">
                <a:solidFill>
                  <a:srgbClr val="C00000"/>
                </a:solidFill>
                <a:latin typeface="Corbel" panose="020B0503020204020204" pitchFamily="34" charset="0"/>
                <a:cs typeface="Calibri"/>
              </a:rPr>
              <a:t>not </a:t>
            </a:r>
            <a:r>
              <a:rPr sz="1800" spc="-5" dirty="0">
                <a:solidFill>
                  <a:srgbClr val="C00000"/>
                </a:solidFill>
                <a:latin typeface="Corbel" panose="020B0503020204020204" pitchFamily="34" charset="0"/>
                <a:cs typeface="Calibri"/>
              </a:rPr>
              <a:t>much </a:t>
            </a:r>
            <a:r>
              <a:rPr sz="1800" spc="-10" dirty="0">
                <a:solidFill>
                  <a:srgbClr val="C00000"/>
                </a:solidFill>
                <a:latin typeface="Corbel" panose="020B0503020204020204" pitchFamily="34" charset="0"/>
                <a:cs typeface="Calibri"/>
              </a:rPr>
              <a:t>granularity </a:t>
            </a:r>
            <a:r>
              <a:rPr sz="1800" spc="-395"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in</a:t>
            </a:r>
            <a:r>
              <a:rPr sz="1800" dirty="0">
                <a:solidFill>
                  <a:srgbClr val="C00000"/>
                </a:solidFill>
                <a:latin typeface="Corbel" panose="020B0503020204020204" pitchFamily="34" charset="0"/>
                <a:cs typeface="Calibri"/>
              </a:rPr>
              <a:t> the </a:t>
            </a:r>
            <a:r>
              <a:rPr sz="1800" spc="-5" dirty="0">
                <a:solidFill>
                  <a:srgbClr val="C00000"/>
                </a:solidFill>
                <a:latin typeface="Corbel" panose="020B0503020204020204" pitchFamily="34" charset="0"/>
                <a:cs typeface="Calibri"/>
              </a:rPr>
              <a:t>probability distribution</a:t>
            </a:r>
            <a:endParaRPr sz="1800" dirty="0">
              <a:latin typeface="Corbel" panose="020B0503020204020204" pitchFamily="34" charset="0"/>
              <a:cs typeface="Calibri"/>
            </a:endParaRPr>
          </a:p>
        </p:txBody>
      </p:sp>
      <p:cxnSp>
        <p:nvCxnSpPr>
          <p:cNvPr id="21" name="Elbow Connector 20">
            <a:extLst>
              <a:ext uri="{FF2B5EF4-FFF2-40B4-BE49-F238E27FC236}">
                <a16:creationId xmlns:a16="http://schemas.microsoft.com/office/drawing/2014/main" id="{88C3F75C-C9F4-CE80-C94A-31B608C162FB}"/>
              </a:ext>
            </a:extLst>
          </p:cNvPr>
          <p:cNvCxnSpPr/>
          <p:nvPr/>
        </p:nvCxnSpPr>
        <p:spPr>
          <a:xfrm rot="16200000" flipH="1">
            <a:off x="2776347" y="2920365"/>
            <a:ext cx="875538" cy="649224"/>
          </a:xfrm>
          <a:prstGeom prst="bentConnector3">
            <a:avLst>
              <a:gd name="adj1" fmla="val 10117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56524F-39F0-02C5-5E7E-81902D36E766}"/>
              </a:ext>
            </a:extLst>
          </p:cNvPr>
          <p:cNvSpPr txBox="1"/>
          <p:nvPr/>
        </p:nvSpPr>
        <p:spPr>
          <a:xfrm>
            <a:off x="3543014" y="3054330"/>
            <a:ext cx="2132012" cy="1384995"/>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company 	0.153 </a:t>
            </a:r>
          </a:p>
          <a:p>
            <a:r>
              <a:rPr lang="en-US" dirty="0">
                <a:latin typeface="Consolas" panose="020B0609020204030204" pitchFamily="49" charset="0"/>
                <a:cs typeface="Consolas" panose="020B0609020204030204" pitchFamily="49" charset="0"/>
              </a:rPr>
              <a:t>bank 	0.153 </a:t>
            </a:r>
          </a:p>
          <a:p>
            <a:r>
              <a:rPr lang="en-US" dirty="0">
                <a:latin typeface="Consolas" panose="020B0609020204030204" pitchFamily="49" charset="0"/>
                <a:cs typeface="Consolas" panose="020B0609020204030204" pitchFamily="49" charset="0"/>
              </a:rPr>
              <a:t>price 	0.077 </a:t>
            </a:r>
          </a:p>
          <a:p>
            <a:r>
              <a:rPr lang="en-US" dirty="0" err="1">
                <a:latin typeface="Consolas" panose="020B0609020204030204" pitchFamily="49" charset="0"/>
                <a:cs typeface="Consolas" panose="020B0609020204030204" pitchFamily="49" charset="0"/>
              </a:rPr>
              <a:t>italian</a:t>
            </a:r>
            <a:r>
              <a:rPr lang="en-US" dirty="0">
                <a:latin typeface="Consolas" panose="020B0609020204030204" pitchFamily="49" charset="0"/>
                <a:cs typeface="Consolas" panose="020B0609020204030204" pitchFamily="49" charset="0"/>
              </a:rPr>
              <a:t> 	0.039 </a:t>
            </a:r>
          </a:p>
          <a:p>
            <a:r>
              <a:rPr lang="en-US" dirty="0">
                <a:latin typeface="Consolas" panose="020B0609020204030204" pitchFamily="49" charset="0"/>
                <a:cs typeface="Consolas" panose="020B0609020204030204" pitchFamily="49" charset="0"/>
              </a:rPr>
              <a:t>emirate 	0.039</a:t>
            </a:r>
          </a:p>
          <a:p>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86436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normAutofit/>
          </a:bodyPr>
          <a:lstStyle/>
          <a:p>
            <a:r>
              <a:rPr lang="en-US" dirty="0"/>
              <a:t>Generation from N-Gram Models</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type="body" sz="quarter" idx="16"/>
          </p:nvPr>
        </p:nvSpPr>
        <p:spPr/>
        <p:txBody>
          <a:bodyPr/>
          <a:lstStyle/>
          <a:p>
            <a:pPr marL="298450" indent="-285750">
              <a:lnSpc>
                <a:spcPts val="2725"/>
              </a:lnSpc>
              <a:spcBef>
                <a:spcPts val="100"/>
              </a:spcBef>
              <a:buClr>
                <a:srgbClr val="8C1515"/>
              </a:buClr>
              <a:tabLst>
                <a:tab pos="354965" algn="l"/>
                <a:tab pos="355600" algn="l"/>
              </a:tabLst>
            </a:pPr>
            <a:r>
              <a:rPr lang="en-US" spc="-5" dirty="0">
                <a:latin typeface="Corbel" panose="020B0503020204020204" pitchFamily="34" charset="0"/>
                <a:cs typeface="Calibri"/>
              </a:rPr>
              <a:t>Now we can sample from this mode: </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A0FC110-1201-11F3-2FAA-C2860694A9D3}"/>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
        <p:nvSpPr>
          <p:cNvPr id="7" name="object 4">
            <a:extLst>
              <a:ext uri="{FF2B5EF4-FFF2-40B4-BE49-F238E27FC236}">
                <a16:creationId xmlns:a16="http://schemas.microsoft.com/office/drawing/2014/main" id="{593D689F-8388-942E-968C-5E3BC830A03E}"/>
              </a:ext>
            </a:extLst>
          </p:cNvPr>
          <p:cNvSpPr txBox="1"/>
          <p:nvPr/>
        </p:nvSpPr>
        <p:spPr>
          <a:xfrm>
            <a:off x="800501" y="2346808"/>
            <a:ext cx="2343150" cy="391160"/>
          </a:xfrm>
          <a:prstGeom prst="rect">
            <a:avLst/>
          </a:prstGeom>
        </p:spPr>
        <p:txBody>
          <a:bodyPr vert="horz" wrap="square" lIns="0" tIns="12700" rIns="0" bIns="0" rtlCol="0">
            <a:spAutoFit/>
          </a:bodyPr>
          <a:lstStyle/>
          <a:p>
            <a:pPr marL="12700">
              <a:lnSpc>
                <a:spcPct val="100000"/>
              </a:lnSpc>
              <a:spcBef>
                <a:spcPts val="100"/>
              </a:spcBef>
              <a:tabLst>
                <a:tab pos="2329815" algn="l"/>
              </a:tabLst>
            </a:pPr>
            <a:r>
              <a:rPr sz="2400" dirty="0">
                <a:latin typeface="Consolas" panose="020B0609020204030204" pitchFamily="49" charset="0"/>
                <a:cs typeface="Consolas" panose="020B0609020204030204" pitchFamily="49" charset="0"/>
              </a:rPr>
              <a:t>today</a:t>
            </a:r>
            <a:r>
              <a:rPr sz="2400" spc="-45" dirty="0">
                <a:latin typeface="Consolas" panose="020B0609020204030204" pitchFamily="49" charset="0"/>
                <a:cs typeface="Consolas" panose="020B0609020204030204" pitchFamily="49" charset="0"/>
              </a:rPr>
              <a:t> </a:t>
            </a:r>
            <a:r>
              <a:rPr sz="2400" spc="-5" dirty="0">
                <a:latin typeface="Consolas" panose="020B0609020204030204" pitchFamily="49" charset="0"/>
                <a:cs typeface="Consolas" panose="020B0609020204030204" pitchFamily="49" charset="0"/>
              </a:rPr>
              <a:t>the </a:t>
            </a:r>
            <a:r>
              <a:rPr sz="2400" u="heavy" dirty="0">
                <a:uFill>
                  <a:solidFill>
                    <a:srgbClr val="000000"/>
                  </a:solidFill>
                </a:uFill>
                <a:latin typeface="Consolas" panose="020B0609020204030204" pitchFamily="49" charset="0"/>
                <a:cs typeface="Consolas" panose="020B0609020204030204" pitchFamily="49" charset="0"/>
              </a:rPr>
              <a:t> 	</a:t>
            </a:r>
            <a:endParaRPr sz="2400" dirty="0">
              <a:latin typeface="Consolas" panose="020B0609020204030204" pitchFamily="49" charset="0"/>
              <a:cs typeface="Consolas" panose="020B0609020204030204" pitchFamily="49" charset="0"/>
            </a:endParaRPr>
          </a:p>
        </p:txBody>
      </p:sp>
      <p:sp>
        <p:nvSpPr>
          <p:cNvPr id="14" name="object 12">
            <a:extLst>
              <a:ext uri="{FF2B5EF4-FFF2-40B4-BE49-F238E27FC236}">
                <a16:creationId xmlns:a16="http://schemas.microsoft.com/office/drawing/2014/main" id="{F1E17E85-EDD5-0D65-D715-CA4D75D89A05}"/>
              </a:ext>
            </a:extLst>
          </p:cNvPr>
          <p:cNvSpPr txBox="1"/>
          <p:nvPr/>
        </p:nvSpPr>
        <p:spPr>
          <a:xfrm>
            <a:off x="1279986" y="3163556"/>
            <a:ext cx="1547653" cy="567463"/>
          </a:xfrm>
          <a:prstGeom prst="rect">
            <a:avLst/>
          </a:prstGeom>
        </p:spPr>
        <p:txBody>
          <a:bodyPr vert="horz" wrap="square" lIns="0" tIns="28575" rIns="0" bIns="0" rtlCol="0">
            <a:spAutoFit/>
          </a:bodyPr>
          <a:lstStyle/>
          <a:p>
            <a:pPr marL="149225" marR="5080" indent="-137160">
              <a:lnSpc>
                <a:spcPts val="2090"/>
              </a:lnSpc>
              <a:spcBef>
                <a:spcPts val="225"/>
              </a:spcBef>
            </a:pPr>
            <a:r>
              <a:rPr sz="1800" spc="-10" dirty="0">
                <a:solidFill>
                  <a:srgbClr val="0070C0"/>
                </a:solidFill>
                <a:latin typeface="Corbel" panose="020B0503020204020204" pitchFamily="34" charset="0"/>
                <a:cs typeface="Calibri"/>
              </a:rPr>
              <a:t>get probability </a:t>
            </a:r>
            <a:r>
              <a:rPr sz="1800" spc="-39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distribution</a:t>
            </a:r>
            <a:endParaRPr sz="1800" dirty="0">
              <a:solidFill>
                <a:srgbClr val="0070C0"/>
              </a:solidFill>
              <a:latin typeface="Corbel" panose="020B0503020204020204" pitchFamily="34" charset="0"/>
              <a:cs typeface="Calibri"/>
            </a:endParaRPr>
          </a:p>
        </p:txBody>
      </p:sp>
      <p:sp>
        <p:nvSpPr>
          <p:cNvPr id="15" name="object 13">
            <a:extLst>
              <a:ext uri="{FF2B5EF4-FFF2-40B4-BE49-F238E27FC236}">
                <a16:creationId xmlns:a16="http://schemas.microsoft.com/office/drawing/2014/main" id="{2C5ED475-A253-32DD-777C-AC877FC68221}"/>
              </a:ext>
            </a:extLst>
          </p:cNvPr>
          <p:cNvSpPr txBox="1"/>
          <p:nvPr/>
        </p:nvSpPr>
        <p:spPr>
          <a:xfrm>
            <a:off x="5775108" y="2694051"/>
            <a:ext cx="2262468" cy="842538"/>
          </a:xfrm>
          <a:prstGeom prst="rect">
            <a:avLst/>
          </a:prstGeom>
        </p:spPr>
        <p:txBody>
          <a:bodyPr vert="horz" wrap="square" lIns="0" tIns="11430" rIns="0" bIns="0" rtlCol="0">
            <a:spAutoFit/>
          </a:bodyPr>
          <a:lstStyle/>
          <a:p>
            <a:pPr marL="12700" marR="5080" indent="-635" algn="ctr">
              <a:lnSpc>
                <a:spcPct val="100400"/>
              </a:lnSpc>
              <a:spcBef>
                <a:spcPts val="90"/>
              </a:spcBef>
            </a:pPr>
            <a:r>
              <a:rPr sz="1800" u="sng" spc="-10" dirty="0">
                <a:solidFill>
                  <a:srgbClr val="C00000"/>
                </a:solidFill>
                <a:uFill>
                  <a:solidFill>
                    <a:srgbClr val="C00000"/>
                  </a:solidFill>
                </a:uFill>
                <a:latin typeface="Corbel" panose="020B0503020204020204" pitchFamily="34" charset="0"/>
                <a:cs typeface="Calibri"/>
              </a:rPr>
              <a:t>Sparsity problem</a:t>
            </a:r>
            <a:r>
              <a:rPr sz="1800" spc="-1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 </a:t>
            </a:r>
            <a:r>
              <a:rPr sz="1800" dirty="0">
                <a:solidFill>
                  <a:srgbClr val="C00000"/>
                </a:solidFill>
                <a:latin typeface="Corbel" panose="020B0503020204020204" pitchFamily="34" charset="0"/>
                <a:cs typeface="Calibri"/>
              </a:rPr>
              <a:t>not </a:t>
            </a:r>
            <a:r>
              <a:rPr sz="1800" spc="-5" dirty="0">
                <a:solidFill>
                  <a:srgbClr val="C00000"/>
                </a:solidFill>
                <a:latin typeface="Corbel" panose="020B0503020204020204" pitchFamily="34" charset="0"/>
                <a:cs typeface="Calibri"/>
              </a:rPr>
              <a:t>much </a:t>
            </a:r>
            <a:r>
              <a:rPr sz="1800" spc="-10" dirty="0">
                <a:solidFill>
                  <a:srgbClr val="C00000"/>
                </a:solidFill>
                <a:latin typeface="Corbel" panose="020B0503020204020204" pitchFamily="34" charset="0"/>
                <a:cs typeface="Calibri"/>
              </a:rPr>
              <a:t>granularity </a:t>
            </a:r>
            <a:r>
              <a:rPr sz="1800" spc="-395"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in</a:t>
            </a:r>
            <a:r>
              <a:rPr sz="1800" dirty="0">
                <a:solidFill>
                  <a:srgbClr val="C00000"/>
                </a:solidFill>
                <a:latin typeface="Corbel" panose="020B0503020204020204" pitchFamily="34" charset="0"/>
                <a:cs typeface="Calibri"/>
              </a:rPr>
              <a:t> the </a:t>
            </a:r>
            <a:r>
              <a:rPr sz="1800" spc="-5" dirty="0">
                <a:solidFill>
                  <a:srgbClr val="C00000"/>
                </a:solidFill>
                <a:latin typeface="Corbel" panose="020B0503020204020204" pitchFamily="34" charset="0"/>
                <a:cs typeface="Calibri"/>
              </a:rPr>
              <a:t>probability distribution</a:t>
            </a:r>
            <a:endParaRPr sz="1800" dirty="0">
              <a:latin typeface="Corbel" panose="020B0503020204020204" pitchFamily="34" charset="0"/>
              <a:cs typeface="Calibri"/>
            </a:endParaRPr>
          </a:p>
        </p:txBody>
      </p:sp>
      <p:cxnSp>
        <p:nvCxnSpPr>
          <p:cNvPr id="21" name="Elbow Connector 20">
            <a:extLst>
              <a:ext uri="{FF2B5EF4-FFF2-40B4-BE49-F238E27FC236}">
                <a16:creationId xmlns:a16="http://schemas.microsoft.com/office/drawing/2014/main" id="{88C3F75C-C9F4-CE80-C94A-31B608C162FB}"/>
              </a:ext>
            </a:extLst>
          </p:cNvPr>
          <p:cNvCxnSpPr/>
          <p:nvPr/>
        </p:nvCxnSpPr>
        <p:spPr>
          <a:xfrm rot="16200000" flipH="1">
            <a:off x="2776347" y="2920365"/>
            <a:ext cx="875538" cy="649224"/>
          </a:xfrm>
          <a:prstGeom prst="bentConnector3">
            <a:avLst>
              <a:gd name="adj1" fmla="val 10117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56524F-39F0-02C5-5E7E-81902D36E766}"/>
              </a:ext>
            </a:extLst>
          </p:cNvPr>
          <p:cNvSpPr txBox="1"/>
          <p:nvPr/>
        </p:nvSpPr>
        <p:spPr>
          <a:xfrm>
            <a:off x="3543014" y="3054330"/>
            <a:ext cx="2132012" cy="1384995"/>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company 	0.153 </a:t>
            </a:r>
          </a:p>
          <a:p>
            <a:r>
              <a:rPr lang="en-US" dirty="0">
                <a:latin typeface="Consolas" panose="020B0609020204030204" pitchFamily="49" charset="0"/>
                <a:cs typeface="Consolas" panose="020B0609020204030204" pitchFamily="49" charset="0"/>
              </a:rPr>
              <a:t>bank 	0.153 </a:t>
            </a:r>
          </a:p>
          <a:p>
            <a:r>
              <a:rPr lang="en-US" dirty="0">
                <a:latin typeface="Consolas" panose="020B0609020204030204" pitchFamily="49" charset="0"/>
                <a:cs typeface="Consolas" panose="020B0609020204030204" pitchFamily="49" charset="0"/>
              </a:rPr>
              <a:t>price 	0.077 </a:t>
            </a:r>
          </a:p>
          <a:p>
            <a:r>
              <a:rPr lang="en-US" dirty="0" err="1">
                <a:latin typeface="Consolas" panose="020B0609020204030204" pitchFamily="49" charset="0"/>
                <a:cs typeface="Consolas" panose="020B0609020204030204" pitchFamily="49" charset="0"/>
              </a:rPr>
              <a:t>italian</a:t>
            </a:r>
            <a:r>
              <a:rPr lang="en-US" dirty="0">
                <a:latin typeface="Consolas" panose="020B0609020204030204" pitchFamily="49" charset="0"/>
                <a:cs typeface="Consolas" panose="020B0609020204030204" pitchFamily="49" charset="0"/>
              </a:rPr>
              <a:t> 	0.039 </a:t>
            </a:r>
          </a:p>
          <a:p>
            <a:r>
              <a:rPr lang="en-US" dirty="0">
                <a:latin typeface="Consolas" panose="020B0609020204030204" pitchFamily="49" charset="0"/>
                <a:cs typeface="Consolas" panose="020B0609020204030204" pitchFamily="49" charset="0"/>
              </a:rPr>
              <a:t>emirate 	0.039</a:t>
            </a:r>
          </a:p>
          <a:p>
            <a:r>
              <a:rPr lang="en-US" dirty="0">
                <a:latin typeface="Consolas" panose="020B0609020204030204" pitchFamily="49" charset="0"/>
                <a:cs typeface="Consolas" panose="020B0609020204030204" pitchFamily="49" charset="0"/>
              </a:rPr>
              <a:t>...</a:t>
            </a:r>
          </a:p>
        </p:txBody>
      </p:sp>
      <p:sp>
        <p:nvSpPr>
          <p:cNvPr id="25" name="Rectangle 24">
            <a:extLst>
              <a:ext uri="{FF2B5EF4-FFF2-40B4-BE49-F238E27FC236}">
                <a16:creationId xmlns:a16="http://schemas.microsoft.com/office/drawing/2014/main" id="{5DDC0BDE-64EC-69BA-8352-995AD94510C8}"/>
              </a:ext>
            </a:extLst>
          </p:cNvPr>
          <p:cNvSpPr/>
          <p:nvPr/>
        </p:nvSpPr>
        <p:spPr>
          <a:xfrm>
            <a:off x="3557016" y="3529377"/>
            <a:ext cx="1636776" cy="228807"/>
          </a:xfrm>
          <a:prstGeom prst="rect">
            <a:avLst/>
          </a:prstGeom>
          <a:solidFill>
            <a:srgbClr val="C00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9" name="object 6">
            <a:extLst>
              <a:ext uri="{FF2B5EF4-FFF2-40B4-BE49-F238E27FC236}">
                <a16:creationId xmlns:a16="http://schemas.microsoft.com/office/drawing/2014/main" id="{980A25DA-5D27-7874-82B3-01E84161E110}"/>
              </a:ext>
            </a:extLst>
          </p:cNvPr>
          <p:cNvSpPr txBox="1"/>
          <p:nvPr/>
        </p:nvSpPr>
        <p:spPr>
          <a:xfrm>
            <a:off x="5551850" y="3848370"/>
            <a:ext cx="28403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0C0"/>
                </a:solidFill>
                <a:latin typeface="Corbel" panose="020B0503020204020204" pitchFamily="34" charset="0"/>
                <a:cs typeface="Calibri"/>
              </a:rPr>
              <a:t>Otherwise,</a:t>
            </a:r>
            <a:r>
              <a:rPr sz="1800" spc="-10"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seems</a:t>
            </a:r>
            <a:r>
              <a:rPr sz="1800" spc="-1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reasonable!</a:t>
            </a:r>
            <a:endParaRPr sz="1800" dirty="0">
              <a:solidFill>
                <a:srgbClr val="0070C0"/>
              </a:solidFill>
              <a:latin typeface="Corbel" panose="020B0503020204020204" pitchFamily="34" charset="0"/>
              <a:cs typeface="Calibri"/>
            </a:endParaRPr>
          </a:p>
        </p:txBody>
      </p:sp>
    </p:spTree>
    <p:extLst>
      <p:ext uri="{BB962C8B-B14F-4D97-AF65-F5344CB8AC3E}">
        <p14:creationId xmlns:p14="http://schemas.microsoft.com/office/powerpoint/2010/main" val="73335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normAutofit/>
          </a:bodyPr>
          <a:lstStyle/>
          <a:p>
            <a:r>
              <a:rPr lang="en-US" dirty="0"/>
              <a:t>Generation from N-Gram Models</a:t>
            </a: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A0FC110-1201-11F3-2FAA-C2860694A9D3}"/>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
        <p:nvSpPr>
          <p:cNvPr id="7" name="object 4">
            <a:extLst>
              <a:ext uri="{FF2B5EF4-FFF2-40B4-BE49-F238E27FC236}">
                <a16:creationId xmlns:a16="http://schemas.microsoft.com/office/drawing/2014/main" id="{593D689F-8388-942E-968C-5E3BC830A03E}"/>
              </a:ext>
            </a:extLst>
          </p:cNvPr>
          <p:cNvSpPr txBox="1"/>
          <p:nvPr/>
        </p:nvSpPr>
        <p:spPr>
          <a:xfrm>
            <a:off x="800500" y="2346808"/>
            <a:ext cx="4764797" cy="382156"/>
          </a:xfrm>
          <a:prstGeom prst="rect">
            <a:avLst/>
          </a:prstGeom>
        </p:spPr>
        <p:txBody>
          <a:bodyPr vert="horz" wrap="square" lIns="0" tIns="12700" rIns="0" bIns="0" rtlCol="0">
            <a:spAutoFit/>
          </a:bodyPr>
          <a:lstStyle/>
          <a:p>
            <a:pPr marL="12700">
              <a:lnSpc>
                <a:spcPct val="100000"/>
              </a:lnSpc>
              <a:spcBef>
                <a:spcPts val="100"/>
              </a:spcBef>
              <a:tabLst>
                <a:tab pos="2329815" algn="l"/>
              </a:tabLst>
            </a:pPr>
            <a:r>
              <a:rPr sz="2400" dirty="0">
                <a:latin typeface="Consolas" panose="020B0609020204030204" pitchFamily="49" charset="0"/>
                <a:cs typeface="Consolas" panose="020B0609020204030204" pitchFamily="49" charset="0"/>
              </a:rPr>
              <a:t>today</a:t>
            </a:r>
            <a:r>
              <a:rPr sz="2400" spc="-45" dirty="0">
                <a:latin typeface="Consolas" panose="020B0609020204030204" pitchFamily="49" charset="0"/>
                <a:cs typeface="Consolas" panose="020B0609020204030204" pitchFamily="49" charset="0"/>
              </a:rPr>
              <a:t> </a:t>
            </a:r>
            <a:r>
              <a:rPr sz="2400" spc="-5" dirty="0">
                <a:latin typeface="Consolas" panose="020B0609020204030204" pitchFamily="49" charset="0"/>
                <a:cs typeface="Consolas" panose="020B0609020204030204" pitchFamily="49" charset="0"/>
              </a:rPr>
              <a:t>the </a:t>
            </a:r>
            <a:r>
              <a:rPr lang="en-US" sz="2400" spc="-5" dirty="0">
                <a:latin typeface="Consolas" panose="020B0609020204030204" pitchFamily="49" charset="0"/>
                <a:cs typeface="Consolas" panose="020B0609020204030204" pitchFamily="49" charset="0"/>
              </a:rPr>
              <a:t>price </a:t>
            </a:r>
            <a:r>
              <a:rPr sz="2400" u="heavy" dirty="0">
                <a:uFill>
                  <a:solidFill>
                    <a:srgbClr val="000000"/>
                  </a:solidFill>
                </a:uFill>
                <a:latin typeface="Consolas" panose="020B0609020204030204" pitchFamily="49" charset="0"/>
                <a:cs typeface="Consolas" panose="020B0609020204030204" pitchFamily="49" charset="0"/>
              </a:rPr>
              <a:t> 	</a:t>
            </a:r>
            <a:endParaRPr sz="2400" dirty="0">
              <a:latin typeface="Consolas" panose="020B0609020204030204" pitchFamily="49" charset="0"/>
              <a:cs typeface="Consolas" panose="020B0609020204030204" pitchFamily="49" charset="0"/>
            </a:endParaRPr>
          </a:p>
        </p:txBody>
      </p:sp>
      <p:sp>
        <p:nvSpPr>
          <p:cNvPr id="14" name="object 12">
            <a:extLst>
              <a:ext uri="{FF2B5EF4-FFF2-40B4-BE49-F238E27FC236}">
                <a16:creationId xmlns:a16="http://schemas.microsoft.com/office/drawing/2014/main" id="{F1E17E85-EDD5-0D65-D715-CA4D75D89A05}"/>
              </a:ext>
            </a:extLst>
          </p:cNvPr>
          <p:cNvSpPr txBox="1"/>
          <p:nvPr/>
        </p:nvSpPr>
        <p:spPr>
          <a:xfrm>
            <a:off x="1279986" y="3163556"/>
            <a:ext cx="1547653" cy="567463"/>
          </a:xfrm>
          <a:prstGeom prst="rect">
            <a:avLst/>
          </a:prstGeom>
        </p:spPr>
        <p:txBody>
          <a:bodyPr vert="horz" wrap="square" lIns="0" tIns="28575" rIns="0" bIns="0" rtlCol="0">
            <a:spAutoFit/>
          </a:bodyPr>
          <a:lstStyle/>
          <a:p>
            <a:pPr marL="149225" marR="5080" indent="-137160">
              <a:lnSpc>
                <a:spcPts val="2090"/>
              </a:lnSpc>
              <a:spcBef>
                <a:spcPts val="225"/>
              </a:spcBef>
            </a:pPr>
            <a:r>
              <a:rPr sz="1800" spc="-10" dirty="0">
                <a:solidFill>
                  <a:srgbClr val="0070C0"/>
                </a:solidFill>
                <a:latin typeface="Corbel" panose="020B0503020204020204" pitchFamily="34" charset="0"/>
                <a:cs typeface="Calibri"/>
              </a:rPr>
              <a:t>get probability </a:t>
            </a:r>
            <a:r>
              <a:rPr sz="1800" spc="-39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distribution</a:t>
            </a:r>
            <a:endParaRPr sz="1800" dirty="0">
              <a:solidFill>
                <a:srgbClr val="0070C0"/>
              </a:solidFill>
              <a:latin typeface="Corbel" panose="020B0503020204020204" pitchFamily="34" charset="0"/>
              <a:cs typeface="Calibri"/>
            </a:endParaRPr>
          </a:p>
        </p:txBody>
      </p:sp>
      <p:sp>
        <p:nvSpPr>
          <p:cNvPr id="15" name="object 13">
            <a:extLst>
              <a:ext uri="{FF2B5EF4-FFF2-40B4-BE49-F238E27FC236}">
                <a16:creationId xmlns:a16="http://schemas.microsoft.com/office/drawing/2014/main" id="{2C5ED475-A253-32DD-777C-AC877FC68221}"/>
              </a:ext>
            </a:extLst>
          </p:cNvPr>
          <p:cNvSpPr txBox="1"/>
          <p:nvPr/>
        </p:nvSpPr>
        <p:spPr>
          <a:xfrm>
            <a:off x="5775108" y="2694051"/>
            <a:ext cx="2262468" cy="842538"/>
          </a:xfrm>
          <a:prstGeom prst="rect">
            <a:avLst/>
          </a:prstGeom>
        </p:spPr>
        <p:txBody>
          <a:bodyPr vert="horz" wrap="square" lIns="0" tIns="11430" rIns="0" bIns="0" rtlCol="0">
            <a:spAutoFit/>
          </a:bodyPr>
          <a:lstStyle/>
          <a:p>
            <a:pPr marL="12700" marR="5080" indent="-635" algn="ctr">
              <a:lnSpc>
                <a:spcPct val="100400"/>
              </a:lnSpc>
              <a:spcBef>
                <a:spcPts val="90"/>
              </a:spcBef>
            </a:pPr>
            <a:r>
              <a:rPr sz="1800" u="sng" spc="-10" dirty="0">
                <a:solidFill>
                  <a:srgbClr val="C00000"/>
                </a:solidFill>
                <a:uFill>
                  <a:solidFill>
                    <a:srgbClr val="C00000"/>
                  </a:solidFill>
                </a:uFill>
                <a:latin typeface="Corbel" panose="020B0503020204020204" pitchFamily="34" charset="0"/>
                <a:cs typeface="Calibri"/>
              </a:rPr>
              <a:t>Sparsity problem</a:t>
            </a:r>
            <a:r>
              <a:rPr sz="1800" spc="-1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 </a:t>
            </a:r>
            <a:r>
              <a:rPr sz="1800" dirty="0">
                <a:solidFill>
                  <a:srgbClr val="C00000"/>
                </a:solidFill>
                <a:latin typeface="Corbel" panose="020B0503020204020204" pitchFamily="34" charset="0"/>
                <a:cs typeface="Calibri"/>
              </a:rPr>
              <a:t>not </a:t>
            </a:r>
            <a:r>
              <a:rPr sz="1800" spc="-5" dirty="0">
                <a:solidFill>
                  <a:srgbClr val="C00000"/>
                </a:solidFill>
                <a:latin typeface="Corbel" panose="020B0503020204020204" pitchFamily="34" charset="0"/>
                <a:cs typeface="Calibri"/>
              </a:rPr>
              <a:t>much </a:t>
            </a:r>
            <a:r>
              <a:rPr sz="1800" spc="-10" dirty="0">
                <a:solidFill>
                  <a:srgbClr val="C00000"/>
                </a:solidFill>
                <a:latin typeface="Corbel" panose="020B0503020204020204" pitchFamily="34" charset="0"/>
                <a:cs typeface="Calibri"/>
              </a:rPr>
              <a:t>granularity </a:t>
            </a:r>
            <a:r>
              <a:rPr sz="1800" spc="-395"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in</a:t>
            </a:r>
            <a:r>
              <a:rPr sz="1800" dirty="0">
                <a:solidFill>
                  <a:srgbClr val="C00000"/>
                </a:solidFill>
                <a:latin typeface="Corbel" panose="020B0503020204020204" pitchFamily="34" charset="0"/>
                <a:cs typeface="Calibri"/>
              </a:rPr>
              <a:t> the </a:t>
            </a:r>
            <a:r>
              <a:rPr sz="1800" spc="-5" dirty="0">
                <a:solidFill>
                  <a:srgbClr val="C00000"/>
                </a:solidFill>
                <a:latin typeface="Corbel" panose="020B0503020204020204" pitchFamily="34" charset="0"/>
                <a:cs typeface="Calibri"/>
              </a:rPr>
              <a:t>probability distribution</a:t>
            </a:r>
            <a:endParaRPr sz="1800" dirty="0">
              <a:latin typeface="Corbel" panose="020B0503020204020204" pitchFamily="34" charset="0"/>
              <a:cs typeface="Calibri"/>
            </a:endParaRPr>
          </a:p>
        </p:txBody>
      </p:sp>
      <p:cxnSp>
        <p:nvCxnSpPr>
          <p:cNvPr id="21" name="Elbow Connector 20">
            <a:extLst>
              <a:ext uri="{FF2B5EF4-FFF2-40B4-BE49-F238E27FC236}">
                <a16:creationId xmlns:a16="http://schemas.microsoft.com/office/drawing/2014/main" id="{88C3F75C-C9F4-CE80-C94A-31B608C162FB}"/>
              </a:ext>
            </a:extLst>
          </p:cNvPr>
          <p:cNvCxnSpPr>
            <a:cxnSpLocks/>
          </p:cNvCxnSpPr>
          <p:nvPr/>
        </p:nvCxnSpPr>
        <p:spPr>
          <a:xfrm rot="16200000" flipH="1">
            <a:off x="2776347" y="2920365"/>
            <a:ext cx="875538" cy="649224"/>
          </a:xfrm>
          <a:prstGeom prst="bentConnector3">
            <a:avLst>
              <a:gd name="adj1" fmla="val 10117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56524F-39F0-02C5-5E7E-81902D36E766}"/>
              </a:ext>
            </a:extLst>
          </p:cNvPr>
          <p:cNvSpPr txBox="1"/>
          <p:nvPr/>
        </p:nvSpPr>
        <p:spPr>
          <a:xfrm>
            <a:off x="3543014" y="3054330"/>
            <a:ext cx="2132012" cy="1384995"/>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of 	0.308 </a:t>
            </a:r>
          </a:p>
          <a:p>
            <a:r>
              <a:rPr lang="en-US" dirty="0">
                <a:latin typeface="Consolas" panose="020B0609020204030204" pitchFamily="49" charset="0"/>
                <a:cs typeface="Consolas" panose="020B0609020204030204" pitchFamily="49" charset="0"/>
              </a:rPr>
              <a:t>for 	0.050 </a:t>
            </a:r>
          </a:p>
          <a:p>
            <a:r>
              <a:rPr lang="en-US" dirty="0">
                <a:latin typeface="Consolas" panose="020B0609020204030204" pitchFamily="49" charset="0"/>
                <a:cs typeface="Consolas" panose="020B0609020204030204" pitchFamily="49" charset="0"/>
              </a:rPr>
              <a:t>it 	0.046 </a:t>
            </a:r>
          </a:p>
          <a:p>
            <a:r>
              <a:rPr lang="en-US" dirty="0">
                <a:latin typeface="Consolas" panose="020B0609020204030204" pitchFamily="49" charset="0"/>
                <a:cs typeface="Consolas" panose="020B0609020204030204" pitchFamily="49" charset="0"/>
              </a:rPr>
              <a:t>to 	0.046 </a:t>
            </a:r>
          </a:p>
          <a:p>
            <a:r>
              <a:rPr lang="en-US" dirty="0">
                <a:latin typeface="Consolas" panose="020B0609020204030204" pitchFamily="49" charset="0"/>
                <a:cs typeface="Consolas" panose="020B0609020204030204" pitchFamily="49" charset="0"/>
              </a:rPr>
              <a:t>is 	0.031</a:t>
            </a:r>
          </a:p>
          <a:p>
            <a:r>
              <a:rPr lang="en-US" dirty="0">
                <a:latin typeface="Consolas" panose="020B0609020204030204" pitchFamily="49" charset="0"/>
                <a:cs typeface="Consolas" panose="020B0609020204030204" pitchFamily="49" charset="0"/>
              </a:rPr>
              <a:t>...</a:t>
            </a:r>
          </a:p>
        </p:txBody>
      </p:sp>
      <p:sp>
        <p:nvSpPr>
          <p:cNvPr id="25" name="Rectangle 24">
            <a:extLst>
              <a:ext uri="{FF2B5EF4-FFF2-40B4-BE49-F238E27FC236}">
                <a16:creationId xmlns:a16="http://schemas.microsoft.com/office/drawing/2014/main" id="{5DDC0BDE-64EC-69BA-8352-995AD94510C8}"/>
              </a:ext>
            </a:extLst>
          </p:cNvPr>
          <p:cNvSpPr/>
          <p:nvPr/>
        </p:nvSpPr>
        <p:spPr>
          <a:xfrm>
            <a:off x="3557016" y="3081321"/>
            <a:ext cx="1636776" cy="228807"/>
          </a:xfrm>
          <a:prstGeom prst="rect">
            <a:avLst/>
          </a:prstGeom>
          <a:solidFill>
            <a:srgbClr val="C00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object 14">
            <a:extLst>
              <a:ext uri="{FF2B5EF4-FFF2-40B4-BE49-F238E27FC236}">
                <a16:creationId xmlns:a16="http://schemas.microsoft.com/office/drawing/2014/main" id="{829B102E-F6EC-F6EA-1A29-EBB8559E60D3}"/>
              </a:ext>
            </a:extLst>
          </p:cNvPr>
          <p:cNvSpPr/>
          <p:nvPr/>
        </p:nvSpPr>
        <p:spPr>
          <a:xfrm>
            <a:off x="1911052" y="2262678"/>
            <a:ext cx="1207838" cy="113157"/>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p:sp>
        <p:nvSpPr>
          <p:cNvPr id="11" name="TextBox 10">
            <a:extLst>
              <a:ext uri="{FF2B5EF4-FFF2-40B4-BE49-F238E27FC236}">
                <a16:creationId xmlns:a16="http://schemas.microsoft.com/office/drawing/2014/main" id="{C98235FB-02EE-8307-9666-211BB9CE4C15}"/>
              </a:ext>
            </a:extLst>
          </p:cNvPr>
          <p:cNvSpPr txBox="1"/>
          <p:nvPr/>
        </p:nvSpPr>
        <p:spPr>
          <a:xfrm>
            <a:off x="1796796" y="1925133"/>
            <a:ext cx="1449324" cy="307777"/>
          </a:xfrm>
          <a:prstGeom prst="rect">
            <a:avLst/>
          </a:prstGeom>
          <a:noFill/>
        </p:spPr>
        <p:txBody>
          <a:bodyPr wrap="square">
            <a:spAutoFit/>
          </a:bodyPr>
          <a:lstStyle/>
          <a:p>
            <a:r>
              <a:rPr lang="en-US" spc="-5" dirty="0">
                <a:solidFill>
                  <a:srgbClr val="0070C0"/>
                </a:solidFill>
                <a:latin typeface="Corbel" panose="020B0503020204020204" pitchFamily="34" charset="0"/>
                <a:cs typeface="Calibri"/>
              </a:rPr>
              <a:t>c</a:t>
            </a:r>
            <a:r>
              <a:rPr lang="en-US" sz="1400" spc="-5" dirty="0">
                <a:solidFill>
                  <a:srgbClr val="0070C0"/>
                </a:solidFill>
                <a:latin typeface="Corbel" panose="020B0503020204020204" pitchFamily="34" charset="0"/>
                <a:cs typeface="Calibri"/>
              </a:rPr>
              <a:t>ondition on this</a:t>
            </a:r>
            <a:endParaRPr lang="en-US" dirty="0">
              <a:latin typeface="Corbel" panose="020B0503020204020204" pitchFamily="34" charset="0"/>
            </a:endParaRPr>
          </a:p>
        </p:txBody>
      </p:sp>
      <p:sp>
        <p:nvSpPr>
          <p:cNvPr id="10" name="object 6">
            <a:extLst>
              <a:ext uri="{FF2B5EF4-FFF2-40B4-BE49-F238E27FC236}">
                <a16:creationId xmlns:a16="http://schemas.microsoft.com/office/drawing/2014/main" id="{865B1036-094F-0BB7-A05F-1E320D61BDB8}"/>
              </a:ext>
            </a:extLst>
          </p:cNvPr>
          <p:cNvSpPr txBox="1"/>
          <p:nvPr/>
        </p:nvSpPr>
        <p:spPr>
          <a:xfrm>
            <a:off x="5551850" y="3848370"/>
            <a:ext cx="28403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0C0"/>
                </a:solidFill>
                <a:latin typeface="Corbel" panose="020B0503020204020204" pitchFamily="34" charset="0"/>
                <a:cs typeface="Calibri"/>
              </a:rPr>
              <a:t>Otherwise,</a:t>
            </a:r>
            <a:r>
              <a:rPr sz="1800" spc="-10"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seems</a:t>
            </a:r>
            <a:r>
              <a:rPr sz="1800" spc="-1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reasonable!</a:t>
            </a:r>
            <a:endParaRPr sz="1800" dirty="0">
              <a:solidFill>
                <a:srgbClr val="0070C0"/>
              </a:solidFill>
              <a:latin typeface="Corbel" panose="020B0503020204020204" pitchFamily="34" charset="0"/>
              <a:cs typeface="Calibri"/>
            </a:endParaRPr>
          </a:p>
        </p:txBody>
      </p:sp>
      <p:sp>
        <p:nvSpPr>
          <p:cNvPr id="8" name="Content Placeholder 2">
            <a:extLst>
              <a:ext uri="{FF2B5EF4-FFF2-40B4-BE49-F238E27FC236}">
                <a16:creationId xmlns:a16="http://schemas.microsoft.com/office/drawing/2014/main" id="{9B5B91F4-C421-6E17-25AF-A5457AC8FD96}"/>
              </a:ext>
            </a:extLst>
          </p:cNvPr>
          <p:cNvSpPr>
            <a:spLocks noGrp="1"/>
          </p:cNvSpPr>
          <p:nvPr>
            <p:ph type="body" sz="quarter" idx="16"/>
          </p:nvPr>
        </p:nvSpPr>
        <p:spPr>
          <a:xfrm>
            <a:off x="533919" y="1390650"/>
            <a:ext cx="8085415" cy="3077573"/>
          </a:xfrm>
        </p:spPr>
        <p:txBody>
          <a:bodyPr/>
          <a:lstStyle/>
          <a:p>
            <a:pPr marL="298450" indent="-285750">
              <a:lnSpc>
                <a:spcPts val="2725"/>
              </a:lnSpc>
              <a:spcBef>
                <a:spcPts val="100"/>
              </a:spcBef>
              <a:buClr>
                <a:srgbClr val="8C1515"/>
              </a:buClr>
              <a:tabLst>
                <a:tab pos="354965" algn="l"/>
                <a:tab pos="355600" algn="l"/>
              </a:tabLst>
            </a:pPr>
            <a:r>
              <a:rPr lang="en-US" spc="-5" dirty="0">
                <a:latin typeface="Corbel" panose="020B0503020204020204" pitchFamily="34" charset="0"/>
                <a:cs typeface="Calibri"/>
              </a:rPr>
              <a:t>Now we can sample from this mode: </a:t>
            </a:r>
            <a:endParaRPr lang="en-US" dirty="0">
              <a:latin typeface="Corbel" panose="020B0503020204020204" pitchFamily="34" charset="0"/>
            </a:endParaRPr>
          </a:p>
        </p:txBody>
      </p:sp>
    </p:spTree>
    <p:extLst>
      <p:ext uri="{BB962C8B-B14F-4D97-AF65-F5344CB8AC3E}">
        <p14:creationId xmlns:p14="http://schemas.microsoft.com/office/powerpoint/2010/main" val="315687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25" grpId="0" animBg="1"/>
      <p:bldP spid="5" grpId="0" animBg="1"/>
      <p:bldP spid="11"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normAutofit/>
          </a:bodyPr>
          <a:lstStyle/>
          <a:p>
            <a:r>
              <a:rPr lang="en-US" dirty="0"/>
              <a:t>Generation from N-Gram Models</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type="body" sz="quarter" idx="16"/>
          </p:nvPr>
        </p:nvSpPr>
        <p:spPr>
          <a:xfrm>
            <a:off x="533919" y="1390650"/>
            <a:ext cx="8085415" cy="3077573"/>
          </a:xfrm>
        </p:spPr>
        <p:txBody>
          <a:bodyPr/>
          <a:lstStyle/>
          <a:p>
            <a:pPr marL="298450" indent="-285750">
              <a:lnSpc>
                <a:spcPts val="2725"/>
              </a:lnSpc>
              <a:spcBef>
                <a:spcPts val="100"/>
              </a:spcBef>
              <a:buClr>
                <a:srgbClr val="8C1515"/>
              </a:buClr>
              <a:tabLst>
                <a:tab pos="354965" algn="l"/>
                <a:tab pos="355600" algn="l"/>
              </a:tabLst>
            </a:pPr>
            <a:r>
              <a:rPr lang="en-US" spc="-5" dirty="0">
                <a:latin typeface="Corbel" panose="020B0503020204020204" pitchFamily="34" charset="0"/>
                <a:cs typeface="Calibri"/>
              </a:rPr>
              <a:t>Now we can sample from this mode: </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A0FC110-1201-11F3-2FAA-C2860694A9D3}"/>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
        <p:nvSpPr>
          <p:cNvPr id="7" name="object 4">
            <a:extLst>
              <a:ext uri="{FF2B5EF4-FFF2-40B4-BE49-F238E27FC236}">
                <a16:creationId xmlns:a16="http://schemas.microsoft.com/office/drawing/2014/main" id="{593D689F-8388-942E-968C-5E3BC830A03E}"/>
              </a:ext>
            </a:extLst>
          </p:cNvPr>
          <p:cNvSpPr txBox="1"/>
          <p:nvPr/>
        </p:nvSpPr>
        <p:spPr>
          <a:xfrm>
            <a:off x="800500" y="2346808"/>
            <a:ext cx="4764797" cy="382156"/>
          </a:xfrm>
          <a:prstGeom prst="rect">
            <a:avLst/>
          </a:prstGeom>
        </p:spPr>
        <p:txBody>
          <a:bodyPr vert="horz" wrap="square" lIns="0" tIns="12700" rIns="0" bIns="0" rtlCol="0">
            <a:spAutoFit/>
          </a:bodyPr>
          <a:lstStyle/>
          <a:p>
            <a:pPr marL="12700">
              <a:lnSpc>
                <a:spcPct val="100000"/>
              </a:lnSpc>
              <a:spcBef>
                <a:spcPts val="100"/>
              </a:spcBef>
              <a:tabLst>
                <a:tab pos="2329815" algn="l"/>
              </a:tabLst>
            </a:pPr>
            <a:r>
              <a:rPr sz="2400" dirty="0">
                <a:latin typeface="Consolas" panose="020B0609020204030204" pitchFamily="49" charset="0"/>
                <a:cs typeface="Consolas" panose="020B0609020204030204" pitchFamily="49" charset="0"/>
              </a:rPr>
              <a:t>today</a:t>
            </a:r>
            <a:r>
              <a:rPr sz="2400" spc="-45" dirty="0">
                <a:latin typeface="Consolas" panose="020B0609020204030204" pitchFamily="49" charset="0"/>
                <a:cs typeface="Consolas" panose="020B0609020204030204" pitchFamily="49" charset="0"/>
              </a:rPr>
              <a:t> </a:t>
            </a:r>
            <a:r>
              <a:rPr sz="2400" spc="-5" dirty="0">
                <a:latin typeface="Consolas" panose="020B0609020204030204" pitchFamily="49" charset="0"/>
                <a:cs typeface="Consolas" panose="020B0609020204030204" pitchFamily="49" charset="0"/>
              </a:rPr>
              <a:t>the </a:t>
            </a:r>
            <a:r>
              <a:rPr lang="en-US" sz="2400" spc="-5" dirty="0">
                <a:latin typeface="Consolas" panose="020B0609020204030204" pitchFamily="49" charset="0"/>
                <a:cs typeface="Consolas" panose="020B0609020204030204" pitchFamily="49" charset="0"/>
              </a:rPr>
              <a:t>price of </a:t>
            </a:r>
            <a:r>
              <a:rPr sz="2400" u="heavy" dirty="0">
                <a:uFill>
                  <a:solidFill>
                    <a:srgbClr val="000000"/>
                  </a:solidFill>
                </a:uFill>
                <a:latin typeface="Consolas" panose="020B0609020204030204" pitchFamily="49" charset="0"/>
                <a:cs typeface="Consolas" panose="020B0609020204030204" pitchFamily="49" charset="0"/>
              </a:rPr>
              <a:t> 	</a:t>
            </a:r>
            <a:endParaRPr sz="2400" dirty="0">
              <a:latin typeface="Consolas" panose="020B0609020204030204" pitchFamily="49" charset="0"/>
              <a:cs typeface="Consolas" panose="020B0609020204030204" pitchFamily="49" charset="0"/>
            </a:endParaRPr>
          </a:p>
        </p:txBody>
      </p:sp>
      <p:sp>
        <p:nvSpPr>
          <p:cNvPr id="14" name="object 12">
            <a:extLst>
              <a:ext uri="{FF2B5EF4-FFF2-40B4-BE49-F238E27FC236}">
                <a16:creationId xmlns:a16="http://schemas.microsoft.com/office/drawing/2014/main" id="{F1E17E85-EDD5-0D65-D715-CA4D75D89A05}"/>
              </a:ext>
            </a:extLst>
          </p:cNvPr>
          <p:cNvSpPr txBox="1"/>
          <p:nvPr/>
        </p:nvSpPr>
        <p:spPr>
          <a:xfrm>
            <a:off x="1279986" y="3163556"/>
            <a:ext cx="1547653" cy="567463"/>
          </a:xfrm>
          <a:prstGeom prst="rect">
            <a:avLst/>
          </a:prstGeom>
        </p:spPr>
        <p:txBody>
          <a:bodyPr vert="horz" wrap="square" lIns="0" tIns="28575" rIns="0" bIns="0" rtlCol="0">
            <a:spAutoFit/>
          </a:bodyPr>
          <a:lstStyle/>
          <a:p>
            <a:pPr marL="149225" marR="5080" indent="-137160">
              <a:lnSpc>
                <a:spcPts val="2090"/>
              </a:lnSpc>
              <a:spcBef>
                <a:spcPts val="225"/>
              </a:spcBef>
            </a:pPr>
            <a:r>
              <a:rPr sz="1800" spc="-10" dirty="0">
                <a:solidFill>
                  <a:srgbClr val="0070C0"/>
                </a:solidFill>
                <a:latin typeface="Corbel" panose="020B0503020204020204" pitchFamily="34" charset="0"/>
                <a:cs typeface="Calibri"/>
              </a:rPr>
              <a:t>get probability </a:t>
            </a:r>
            <a:r>
              <a:rPr sz="1800" spc="-39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distribution</a:t>
            </a:r>
            <a:endParaRPr sz="1800" dirty="0">
              <a:solidFill>
                <a:srgbClr val="0070C0"/>
              </a:solidFill>
              <a:latin typeface="Corbel" panose="020B0503020204020204" pitchFamily="34" charset="0"/>
              <a:cs typeface="Calibri"/>
            </a:endParaRPr>
          </a:p>
        </p:txBody>
      </p:sp>
      <p:sp>
        <p:nvSpPr>
          <p:cNvPr id="15" name="object 13">
            <a:extLst>
              <a:ext uri="{FF2B5EF4-FFF2-40B4-BE49-F238E27FC236}">
                <a16:creationId xmlns:a16="http://schemas.microsoft.com/office/drawing/2014/main" id="{2C5ED475-A253-32DD-777C-AC877FC68221}"/>
              </a:ext>
            </a:extLst>
          </p:cNvPr>
          <p:cNvSpPr txBox="1"/>
          <p:nvPr/>
        </p:nvSpPr>
        <p:spPr>
          <a:xfrm>
            <a:off x="5775108" y="2694051"/>
            <a:ext cx="2262468" cy="842538"/>
          </a:xfrm>
          <a:prstGeom prst="rect">
            <a:avLst/>
          </a:prstGeom>
        </p:spPr>
        <p:txBody>
          <a:bodyPr vert="horz" wrap="square" lIns="0" tIns="11430" rIns="0" bIns="0" rtlCol="0">
            <a:spAutoFit/>
          </a:bodyPr>
          <a:lstStyle/>
          <a:p>
            <a:pPr marL="12700" marR="5080" indent="-635" algn="ctr">
              <a:lnSpc>
                <a:spcPct val="100400"/>
              </a:lnSpc>
              <a:spcBef>
                <a:spcPts val="90"/>
              </a:spcBef>
            </a:pPr>
            <a:r>
              <a:rPr sz="1800" u="sng" spc="-10" dirty="0">
                <a:solidFill>
                  <a:srgbClr val="C00000"/>
                </a:solidFill>
                <a:uFill>
                  <a:solidFill>
                    <a:srgbClr val="C00000"/>
                  </a:solidFill>
                </a:uFill>
                <a:latin typeface="Corbel" panose="020B0503020204020204" pitchFamily="34" charset="0"/>
                <a:cs typeface="Calibri"/>
              </a:rPr>
              <a:t>Sparsity problem</a:t>
            </a:r>
            <a:r>
              <a:rPr sz="1800" spc="-1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 </a:t>
            </a:r>
            <a:r>
              <a:rPr sz="1800" dirty="0">
                <a:solidFill>
                  <a:srgbClr val="C00000"/>
                </a:solidFill>
                <a:latin typeface="Corbel" panose="020B0503020204020204" pitchFamily="34" charset="0"/>
                <a:cs typeface="Calibri"/>
              </a:rPr>
              <a:t>not </a:t>
            </a:r>
            <a:r>
              <a:rPr sz="1800" spc="-5" dirty="0">
                <a:solidFill>
                  <a:srgbClr val="C00000"/>
                </a:solidFill>
                <a:latin typeface="Corbel" panose="020B0503020204020204" pitchFamily="34" charset="0"/>
                <a:cs typeface="Calibri"/>
              </a:rPr>
              <a:t>much </a:t>
            </a:r>
            <a:r>
              <a:rPr sz="1800" spc="-10" dirty="0">
                <a:solidFill>
                  <a:srgbClr val="C00000"/>
                </a:solidFill>
                <a:latin typeface="Corbel" panose="020B0503020204020204" pitchFamily="34" charset="0"/>
                <a:cs typeface="Calibri"/>
              </a:rPr>
              <a:t>granularity </a:t>
            </a:r>
            <a:r>
              <a:rPr sz="1800" spc="-395"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in</a:t>
            </a:r>
            <a:r>
              <a:rPr sz="1800" dirty="0">
                <a:solidFill>
                  <a:srgbClr val="C00000"/>
                </a:solidFill>
                <a:latin typeface="Corbel" panose="020B0503020204020204" pitchFamily="34" charset="0"/>
                <a:cs typeface="Calibri"/>
              </a:rPr>
              <a:t> the </a:t>
            </a:r>
            <a:r>
              <a:rPr sz="1800" spc="-5" dirty="0">
                <a:solidFill>
                  <a:srgbClr val="C00000"/>
                </a:solidFill>
                <a:latin typeface="Corbel" panose="020B0503020204020204" pitchFamily="34" charset="0"/>
                <a:cs typeface="Calibri"/>
              </a:rPr>
              <a:t>probability distribution</a:t>
            </a:r>
            <a:endParaRPr sz="1800" dirty="0">
              <a:latin typeface="Corbel" panose="020B0503020204020204" pitchFamily="34" charset="0"/>
              <a:cs typeface="Calibri"/>
            </a:endParaRPr>
          </a:p>
        </p:txBody>
      </p:sp>
      <p:cxnSp>
        <p:nvCxnSpPr>
          <p:cNvPr id="21" name="Elbow Connector 20">
            <a:extLst>
              <a:ext uri="{FF2B5EF4-FFF2-40B4-BE49-F238E27FC236}">
                <a16:creationId xmlns:a16="http://schemas.microsoft.com/office/drawing/2014/main" id="{88C3F75C-C9F4-CE80-C94A-31B608C162FB}"/>
              </a:ext>
            </a:extLst>
          </p:cNvPr>
          <p:cNvCxnSpPr/>
          <p:nvPr/>
        </p:nvCxnSpPr>
        <p:spPr>
          <a:xfrm rot="16200000" flipH="1">
            <a:off x="2776347" y="2920365"/>
            <a:ext cx="875538" cy="649224"/>
          </a:xfrm>
          <a:prstGeom prst="bentConnector3">
            <a:avLst>
              <a:gd name="adj1" fmla="val 10117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56524F-39F0-02C5-5E7E-81902D36E766}"/>
              </a:ext>
            </a:extLst>
          </p:cNvPr>
          <p:cNvSpPr txBox="1"/>
          <p:nvPr/>
        </p:nvSpPr>
        <p:spPr>
          <a:xfrm>
            <a:off x="3543014" y="3054330"/>
            <a:ext cx="2132012" cy="1384995"/>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the 	0.072 </a:t>
            </a:r>
          </a:p>
          <a:p>
            <a:r>
              <a:rPr lang="en-US" dirty="0">
                <a:latin typeface="Consolas" panose="020B0609020204030204" pitchFamily="49" charset="0"/>
                <a:cs typeface="Consolas" panose="020B0609020204030204" pitchFamily="49" charset="0"/>
              </a:rPr>
              <a:t>18 	0.043 </a:t>
            </a:r>
          </a:p>
          <a:p>
            <a:r>
              <a:rPr lang="en-US" dirty="0">
                <a:latin typeface="Consolas" panose="020B0609020204030204" pitchFamily="49" charset="0"/>
                <a:cs typeface="Consolas" panose="020B0609020204030204" pitchFamily="49" charset="0"/>
              </a:rPr>
              <a:t>oil 	0.043 </a:t>
            </a:r>
          </a:p>
          <a:p>
            <a:r>
              <a:rPr lang="en-US" dirty="0">
                <a:latin typeface="Consolas" panose="020B0609020204030204" pitchFamily="49" charset="0"/>
                <a:cs typeface="Consolas" panose="020B0609020204030204" pitchFamily="49" charset="0"/>
              </a:rPr>
              <a:t>its 	0.036 </a:t>
            </a:r>
          </a:p>
          <a:p>
            <a:r>
              <a:rPr lang="en-US" dirty="0">
                <a:latin typeface="Consolas" panose="020B0609020204030204" pitchFamily="49" charset="0"/>
                <a:cs typeface="Consolas" panose="020B0609020204030204" pitchFamily="49" charset="0"/>
              </a:rPr>
              <a:t>gold 	0.018</a:t>
            </a:r>
          </a:p>
          <a:p>
            <a:r>
              <a:rPr lang="en-US" dirty="0">
                <a:latin typeface="Consolas" panose="020B0609020204030204" pitchFamily="49" charset="0"/>
                <a:cs typeface="Consolas" panose="020B0609020204030204" pitchFamily="49" charset="0"/>
              </a:rPr>
              <a:t>...</a:t>
            </a:r>
          </a:p>
        </p:txBody>
      </p:sp>
      <p:sp>
        <p:nvSpPr>
          <p:cNvPr id="25" name="Rectangle 24">
            <a:extLst>
              <a:ext uri="{FF2B5EF4-FFF2-40B4-BE49-F238E27FC236}">
                <a16:creationId xmlns:a16="http://schemas.microsoft.com/office/drawing/2014/main" id="{5DDC0BDE-64EC-69BA-8352-995AD94510C8}"/>
              </a:ext>
            </a:extLst>
          </p:cNvPr>
          <p:cNvSpPr/>
          <p:nvPr/>
        </p:nvSpPr>
        <p:spPr>
          <a:xfrm>
            <a:off x="3557016" y="3968289"/>
            <a:ext cx="1636776" cy="228807"/>
          </a:xfrm>
          <a:prstGeom prst="rect">
            <a:avLst/>
          </a:prstGeom>
          <a:solidFill>
            <a:srgbClr val="C00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object 14">
            <a:extLst>
              <a:ext uri="{FF2B5EF4-FFF2-40B4-BE49-F238E27FC236}">
                <a16:creationId xmlns:a16="http://schemas.microsoft.com/office/drawing/2014/main" id="{BF575608-852C-39B6-BA9A-FD090F735A46}"/>
              </a:ext>
            </a:extLst>
          </p:cNvPr>
          <p:cNvSpPr/>
          <p:nvPr/>
        </p:nvSpPr>
        <p:spPr>
          <a:xfrm>
            <a:off x="2496268" y="2236102"/>
            <a:ext cx="1207838" cy="113157"/>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p:sp>
        <p:nvSpPr>
          <p:cNvPr id="9" name="TextBox 8">
            <a:extLst>
              <a:ext uri="{FF2B5EF4-FFF2-40B4-BE49-F238E27FC236}">
                <a16:creationId xmlns:a16="http://schemas.microsoft.com/office/drawing/2014/main" id="{0292FBD2-EC3B-17CE-6FE6-5FEF772FFE02}"/>
              </a:ext>
            </a:extLst>
          </p:cNvPr>
          <p:cNvSpPr txBox="1"/>
          <p:nvPr/>
        </p:nvSpPr>
        <p:spPr>
          <a:xfrm>
            <a:off x="2473452" y="1925133"/>
            <a:ext cx="1449324" cy="307777"/>
          </a:xfrm>
          <a:prstGeom prst="rect">
            <a:avLst/>
          </a:prstGeom>
          <a:noFill/>
        </p:spPr>
        <p:txBody>
          <a:bodyPr wrap="square">
            <a:spAutoFit/>
          </a:bodyPr>
          <a:lstStyle/>
          <a:p>
            <a:r>
              <a:rPr lang="en-US" spc="-5" dirty="0">
                <a:solidFill>
                  <a:srgbClr val="0070C0"/>
                </a:solidFill>
                <a:latin typeface="Corbel" panose="020B0503020204020204" pitchFamily="34" charset="0"/>
                <a:cs typeface="Calibri"/>
              </a:rPr>
              <a:t>c</a:t>
            </a:r>
            <a:r>
              <a:rPr lang="en-US" sz="1400" spc="-5" dirty="0">
                <a:solidFill>
                  <a:srgbClr val="0070C0"/>
                </a:solidFill>
                <a:latin typeface="Corbel" panose="020B0503020204020204" pitchFamily="34" charset="0"/>
                <a:cs typeface="Calibri"/>
              </a:rPr>
              <a:t>ondition on this</a:t>
            </a:r>
            <a:endParaRPr lang="en-US" dirty="0">
              <a:latin typeface="Corbel" panose="020B0503020204020204" pitchFamily="34" charset="0"/>
            </a:endParaRPr>
          </a:p>
        </p:txBody>
      </p:sp>
      <p:sp>
        <p:nvSpPr>
          <p:cNvPr id="11" name="object 6">
            <a:extLst>
              <a:ext uri="{FF2B5EF4-FFF2-40B4-BE49-F238E27FC236}">
                <a16:creationId xmlns:a16="http://schemas.microsoft.com/office/drawing/2014/main" id="{6F8A6B76-522B-0A44-4D60-CD41A1EF0078}"/>
              </a:ext>
            </a:extLst>
          </p:cNvPr>
          <p:cNvSpPr txBox="1"/>
          <p:nvPr/>
        </p:nvSpPr>
        <p:spPr>
          <a:xfrm>
            <a:off x="5551850" y="3848370"/>
            <a:ext cx="28403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0C0"/>
                </a:solidFill>
                <a:latin typeface="Corbel" panose="020B0503020204020204" pitchFamily="34" charset="0"/>
                <a:cs typeface="Calibri"/>
              </a:rPr>
              <a:t>Otherwise,</a:t>
            </a:r>
            <a:r>
              <a:rPr sz="1800" spc="-10"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seems</a:t>
            </a:r>
            <a:r>
              <a:rPr sz="1800" spc="-1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reasonable!</a:t>
            </a:r>
            <a:endParaRPr sz="1800" dirty="0">
              <a:solidFill>
                <a:srgbClr val="0070C0"/>
              </a:solidFill>
              <a:latin typeface="Corbel" panose="020B0503020204020204" pitchFamily="34" charset="0"/>
              <a:cs typeface="Calibri"/>
            </a:endParaRPr>
          </a:p>
        </p:txBody>
      </p:sp>
    </p:spTree>
    <p:extLst>
      <p:ext uri="{BB962C8B-B14F-4D97-AF65-F5344CB8AC3E}">
        <p14:creationId xmlns:p14="http://schemas.microsoft.com/office/powerpoint/2010/main" val="404976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25" grpId="0" animBg="1"/>
      <p:bldP spid="5" grpId="0" animBg="1"/>
      <p:bldP spid="9"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normAutofit/>
          </a:bodyPr>
          <a:lstStyle/>
          <a:p>
            <a:r>
              <a:rPr lang="en-US" dirty="0"/>
              <a:t>N-Gram Models in Practice</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type="body" sz="quarter" idx="16"/>
          </p:nvPr>
        </p:nvSpPr>
        <p:spPr/>
        <p:txBody>
          <a:bodyPr/>
          <a:lstStyle/>
          <a:p>
            <a:pPr marL="298450" indent="-285750">
              <a:lnSpc>
                <a:spcPts val="2725"/>
              </a:lnSpc>
              <a:spcBef>
                <a:spcPts val="100"/>
              </a:spcBef>
              <a:buClr>
                <a:srgbClr val="8C1515"/>
              </a:buClr>
              <a:tabLst>
                <a:tab pos="354965" algn="l"/>
                <a:tab pos="355600" algn="l"/>
              </a:tabLst>
            </a:pPr>
            <a:r>
              <a:rPr lang="en-US" spc="-5" dirty="0">
                <a:latin typeface="Corbel" panose="020B0503020204020204" pitchFamily="34" charset="0"/>
                <a:cs typeface="Calibri"/>
              </a:rPr>
              <a:t>Now we can sample from this mode: </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D202D45A-2008-CA6C-0239-272FD8AD7D8B}"/>
              </a:ext>
            </a:extLst>
          </p:cNvPr>
          <p:cNvSpPr txBox="1"/>
          <p:nvPr/>
        </p:nvSpPr>
        <p:spPr>
          <a:xfrm>
            <a:off x="722376" y="1733229"/>
            <a:ext cx="8083296" cy="1200329"/>
          </a:xfrm>
          <a:prstGeom prst="rect">
            <a:avLst/>
          </a:prstGeom>
          <a:solidFill>
            <a:schemeClr val="bg1">
              <a:lumMod val="85000"/>
            </a:schemeClr>
          </a:solidFill>
        </p:spPr>
        <p:txBody>
          <a:bodyPr wrap="square">
            <a:spAutoFit/>
          </a:bodyPr>
          <a:lstStyle/>
          <a:p>
            <a:r>
              <a:rPr lang="en-US" sz="1800" dirty="0">
                <a:latin typeface="Consolas" panose="020B0609020204030204" pitchFamily="49" charset="0"/>
                <a:cs typeface="Consolas" panose="020B0609020204030204" pitchFamily="49" charset="0"/>
              </a:rPr>
              <a:t>today the price of gold per ton , while production of shoe lasts and shoe industry , the bank intervened just after it considered and rejected an </a:t>
            </a:r>
            <a:r>
              <a:rPr lang="en-US" sz="1800" dirty="0" err="1">
                <a:latin typeface="Consolas" panose="020B0609020204030204" pitchFamily="49" charset="0"/>
                <a:cs typeface="Consolas" panose="020B0609020204030204" pitchFamily="49" charset="0"/>
              </a:rPr>
              <a:t>imf</a:t>
            </a:r>
            <a:r>
              <a:rPr lang="en-US" sz="1800" dirty="0">
                <a:latin typeface="Consolas" panose="020B0609020204030204" pitchFamily="49" charset="0"/>
                <a:cs typeface="Consolas" panose="020B0609020204030204" pitchFamily="49" charset="0"/>
              </a:rPr>
              <a:t> demand to rebuild depleted </a:t>
            </a:r>
            <a:r>
              <a:rPr lang="en-US" sz="1800" dirty="0" err="1">
                <a:latin typeface="Consolas" panose="020B0609020204030204" pitchFamily="49" charset="0"/>
                <a:cs typeface="Consolas" panose="020B0609020204030204" pitchFamily="49" charset="0"/>
              </a:rPr>
              <a:t>european</a:t>
            </a:r>
            <a:r>
              <a:rPr lang="en-US" sz="1800" dirty="0">
                <a:latin typeface="Consolas" panose="020B0609020204030204" pitchFamily="49" charset="0"/>
                <a:cs typeface="Consolas" panose="020B0609020204030204" pitchFamily="49" charset="0"/>
              </a:rPr>
              <a:t> stocks , sept 30 end primary 76 </a:t>
            </a:r>
            <a:r>
              <a:rPr lang="en-US" sz="1800" dirty="0" err="1">
                <a:latin typeface="Consolas" panose="020B0609020204030204" pitchFamily="49" charset="0"/>
                <a:cs typeface="Consolas" panose="020B0609020204030204" pitchFamily="49" charset="0"/>
              </a:rPr>
              <a:t>cts</a:t>
            </a:r>
            <a:r>
              <a:rPr lang="en-US" sz="1800" dirty="0">
                <a:latin typeface="Consolas" panose="020B0609020204030204" pitchFamily="49" charset="0"/>
                <a:cs typeface="Consolas" panose="020B0609020204030204" pitchFamily="49" charset="0"/>
              </a:rPr>
              <a:t> a share .</a:t>
            </a:r>
          </a:p>
        </p:txBody>
      </p:sp>
      <p:sp>
        <p:nvSpPr>
          <p:cNvPr id="19" name="TextBox 18">
            <a:extLst>
              <a:ext uri="{FF2B5EF4-FFF2-40B4-BE49-F238E27FC236}">
                <a16:creationId xmlns:a16="http://schemas.microsoft.com/office/drawing/2014/main" id="{142FFA13-BA31-461D-455A-C20301B3DC94}"/>
              </a:ext>
            </a:extLst>
          </p:cNvPr>
          <p:cNvSpPr txBox="1"/>
          <p:nvPr/>
        </p:nvSpPr>
        <p:spPr>
          <a:xfrm>
            <a:off x="923544" y="2994649"/>
            <a:ext cx="7516368" cy="1200329"/>
          </a:xfrm>
          <a:prstGeom prst="rect">
            <a:avLst/>
          </a:prstGeom>
          <a:noFill/>
        </p:spPr>
        <p:txBody>
          <a:bodyPr wrap="square">
            <a:spAutoFit/>
          </a:bodyPr>
          <a:lstStyle/>
          <a:p>
            <a:r>
              <a:rPr lang="en-US" sz="1800" dirty="0">
                <a:solidFill>
                  <a:srgbClr val="00B050"/>
                </a:solidFill>
                <a:latin typeface="Corbel" panose="020B0503020204020204" pitchFamily="34" charset="0"/>
              </a:rPr>
              <a:t>Surprisingly grammatical! </a:t>
            </a:r>
            <a:br>
              <a:rPr lang="en-US" sz="1800" dirty="0">
                <a:solidFill>
                  <a:srgbClr val="00B050"/>
                </a:solidFill>
                <a:latin typeface="Corbel" panose="020B0503020204020204" pitchFamily="34" charset="0"/>
              </a:rPr>
            </a:br>
            <a:endParaRPr lang="en-US" sz="1800" dirty="0">
              <a:solidFill>
                <a:srgbClr val="00B050"/>
              </a:solidFill>
              <a:latin typeface="Corbel" panose="020B0503020204020204" pitchFamily="34" charset="0"/>
            </a:endParaRPr>
          </a:p>
          <a:p>
            <a:r>
              <a:rPr lang="en-US" sz="1800" dirty="0">
                <a:latin typeface="Corbel" panose="020B0503020204020204" pitchFamily="34" charset="0"/>
              </a:rPr>
              <a:t>But </a:t>
            </a:r>
            <a:r>
              <a:rPr lang="en-US" sz="1800" dirty="0">
                <a:solidFill>
                  <a:srgbClr val="C00000"/>
                </a:solidFill>
                <a:latin typeface="Corbel" panose="020B0503020204020204" pitchFamily="34" charset="0"/>
              </a:rPr>
              <a:t>quite incoherent!</a:t>
            </a:r>
            <a:r>
              <a:rPr lang="en-US" sz="1800" dirty="0">
                <a:latin typeface="Corbel" panose="020B0503020204020204" pitchFamily="34" charset="0"/>
              </a:rPr>
              <a:t> To improve coherence, one may consider increasing larger than 3-grams, but that would </a:t>
            </a:r>
            <a:r>
              <a:rPr lang="en-US" sz="1800" dirty="0">
                <a:solidFill>
                  <a:srgbClr val="C00000"/>
                </a:solidFill>
                <a:latin typeface="Corbel" panose="020B0503020204020204" pitchFamily="34" charset="0"/>
              </a:rPr>
              <a:t>worsen the sparsity problem</a:t>
            </a:r>
            <a:r>
              <a:rPr lang="en-US" sz="1800" dirty="0">
                <a:latin typeface="Corbel" panose="020B0503020204020204" pitchFamily="34" charset="0"/>
              </a:rPr>
              <a:t>! </a:t>
            </a:r>
          </a:p>
        </p:txBody>
      </p:sp>
      <p:sp>
        <p:nvSpPr>
          <p:cNvPr id="7" name="TextBox 6">
            <a:extLst>
              <a:ext uri="{FF2B5EF4-FFF2-40B4-BE49-F238E27FC236}">
                <a16:creationId xmlns:a16="http://schemas.microsoft.com/office/drawing/2014/main" id="{2F6CB95E-D69B-1229-0C5C-9DECE929902A}"/>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Tree>
    <p:extLst>
      <p:ext uri="{BB962C8B-B14F-4D97-AF65-F5344CB8AC3E}">
        <p14:creationId xmlns:p14="http://schemas.microsoft.com/office/powerpoint/2010/main" val="2849158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4">
          <a:extLst>
            <a:ext uri="{FF2B5EF4-FFF2-40B4-BE49-F238E27FC236}">
              <a16:creationId xmlns:a16="http://schemas.microsoft.com/office/drawing/2014/main" id="{4481E6B0-74F0-1C24-0CA4-28E79EC5F609}"/>
            </a:ext>
          </a:extLst>
        </p:cNvPr>
        <p:cNvGrpSpPr/>
        <p:nvPr/>
      </p:nvGrpSpPr>
      <p:grpSpPr>
        <a:xfrm>
          <a:off x="0" y="0"/>
          <a:ext cx="0" cy="0"/>
          <a:chOff x="0" y="0"/>
          <a:chExt cx="0" cy="0"/>
        </a:xfrm>
      </p:grpSpPr>
      <p:sp>
        <p:nvSpPr>
          <p:cNvPr id="285" name="Google Shape;285;p47">
            <a:extLst>
              <a:ext uri="{FF2B5EF4-FFF2-40B4-BE49-F238E27FC236}">
                <a16:creationId xmlns:a16="http://schemas.microsoft.com/office/drawing/2014/main" id="{6435189D-AFE4-EA46-C945-071E54479E05}"/>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N-Gram Language Models, A Historical Highlight </a:t>
            </a:r>
            <a:endParaRPr dirty="0"/>
          </a:p>
        </p:txBody>
      </p:sp>
      <p:sp>
        <p:nvSpPr>
          <p:cNvPr id="2" name="Text Placeholder 1">
            <a:extLst>
              <a:ext uri="{FF2B5EF4-FFF2-40B4-BE49-F238E27FC236}">
                <a16:creationId xmlns:a16="http://schemas.microsoft.com/office/drawing/2014/main" id="{CD01D5FC-4E05-E953-E41F-A5F8DB55B890}"/>
              </a:ext>
            </a:extLst>
          </p:cNvPr>
          <p:cNvSpPr>
            <a:spLocks noGrp="1"/>
          </p:cNvSpPr>
          <p:nvPr>
            <p:ph type="body" sz="quarter" idx="16"/>
          </p:nvPr>
        </p:nvSpPr>
        <p:spPr/>
        <p:txBody>
          <a:bodyPr/>
          <a:lstStyle/>
          <a:p>
            <a:pPr marL="457200" indent="-342900">
              <a:spcBef>
                <a:spcPts val="0"/>
              </a:spcBef>
              <a:buSzPts val="1800"/>
              <a:buFont typeface="Arial" panose="020B0604020202020204" pitchFamily="34" charset="0"/>
              <a:buChar char="●"/>
            </a:pPr>
            <a:r>
              <a:rPr lang="en-US" dirty="0"/>
              <a:t>Probabilistic n-gram models of text generation </a:t>
            </a:r>
            <a:r>
              <a:rPr lang="en-US" sz="1400" dirty="0">
                <a:solidFill>
                  <a:schemeClr val="bg1">
                    <a:lumMod val="50000"/>
                  </a:schemeClr>
                </a:solidFill>
              </a:rPr>
              <a:t>[Jelinek+ 1980’s, …]</a:t>
            </a:r>
            <a:endParaRPr lang="en-US" dirty="0"/>
          </a:p>
          <a:p>
            <a:pPr marL="914400" lvl="1" indent="-342900">
              <a:spcBef>
                <a:spcPts val="0"/>
              </a:spcBef>
              <a:buSzPts val="1800"/>
              <a:buChar char="●"/>
            </a:pPr>
            <a:r>
              <a:rPr lang="en-US" dirty="0"/>
              <a:t>Applications: Speech Recognition, Machine Translation</a:t>
            </a:r>
          </a:p>
          <a:p>
            <a:pPr marL="914400" lvl="1" indent="-342900">
              <a:spcBef>
                <a:spcPts val="0"/>
              </a:spcBef>
              <a:buSzPts val="1800"/>
              <a:buChar char="●"/>
            </a:pPr>
            <a:endParaRPr lang="en-US" dirty="0"/>
          </a:p>
          <a:p>
            <a:endParaRPr lang="en-US" dirty="0"/>
          </a:p>
        </p:txBody>
      </p:sp>
      <p:pic>
        <p:nvPicPr>
          <p:cNvPr id="5" name="Picture 4" descr="Text&#10;&#10;Description automatically generated">
            <a:extLst>
              <a:ext uri="{FF2B5EF4-FFF2-40B4-BE49-F238E27FC236}">
                <a16:creationId xmlns:a16="http://schemas.microsoft.com/office/drawing/2014/main" id="{95415D80-8BE6-B197-E316-1BDE70396484}"/>
              </a:ext>
            </a:extLst>
          </p:cNvPr>
          <p:cNvPicPr>
            <a:picLocks noChangeAspect="1"/>
          </p:cNvPicPr>
          <p:nvPr/>
        </p:nvPicPr>
        <p:blipFill>
          <a:blip r:embed="rId4"/>
          <a:stretch>
            <a:fillRect/>
          </a:stretch>
        </p:blipFill>
        <p:spPr>
          <a:xfrm>
            <a:off x="1085830" y="1987241"/>
            <a:ext cx="7188926" cy="2783456"/>
          </a:xfrm>
          <a:prstGeom prst="rect">
            <a:avLst/>
          </a:prstGeom>
        </p:spPr>
      </p:pic>
      <p:pic>
        <p:nvPicPr>
          <p:cNvPr id="1026" name="Picture 2" descr="Frederick Jelinek, 77, pioneer in speech and text ...">
            <a:extLst>
              <a:ext uri="{FF2B5EF4-FFF2-40B4-BE49-F238E27FC236}">
                <a16:creationId xmlns:a16="http://schemas.microsoft.com/office/drawing/2014/main" id="{A71E5264-1F4F-8DD4-42D4-047D27D302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679" r="11627" b="25300"/>
          <a:stretch/>
        </p:blipFill>
        <p:spPr bwMode="auto">
          <a:xfrm>
            <a:off x="7738740" y="267844"/>
            <a:ext cx="1103603" cy="13431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B5E45A-FC16-E584-DFE2-5C3FF6918163}"/>
              </a:ext>
            </a:extLst>
          </p:cNvPr>
          <p:cNvSpPr txBox="1"/>
          <p:nvPr/>
        </p:nvSpPr>
        <p:spPr>
          <a:xfrm>
            <a:off x="7730743" y="1592114"/>
            <a:ext cx="1103603" cy="430887"/>
          </a:xfrm>
          <a:prstGeom prst="rect">
            <a:avLst/>
          </a:prstGeom>
          <a:noFill/>
        </p:spPr>
        <p:txBody>
          <a:bodyPr wrap="square">
            <a:spAutoFit/>
          </a:bodyPr>
          <a:lstStyle/>
          <a:p>
            <a:pPr algn="ctr"/>
            <a:r>
              <a:rPr lang="en-US" sz="1100" dirty="0">
                <a:solidFill>
                  <a:schemeClr val="bg1">
                    <a:lumMod val="50000"/>
                  </a:schemeClr>
                </a:solidFill>
              </a:rPr>
              <a:t>Fred Jelinek </a:t>
            </a:r>
            <a:br>
              <a:rPr lang="en-US" sz="1100" dirty="0">
                <a:solidFill>
                  <a:schemeClr val="bg1">
                    <a:lumMod val="50000"/>
                  </a:schemeClr>
                </a:solidFill>
              </a:rPr>
            </a:br>
            <a:r>
              <a:rPr lang="en-US" sz="1100" dirty="0">
                <a:solidFill>
                  <a:schemeClr val="bg1">
                    <a:lumMod val="50000"/>
                  </a:schemeClr>
                </a:solidFill>
              </a:rPr>
              <a:t>(1932-2010)</a:t>
            </a:r>
            <a:endParaRPr lang="en-US" sz="1100" dirty="0"/>
          </a:p>
        </p:txBody>
      </p:sp>
      <p:sp>
        <p:nvSpPr>
          <p:cNvPr id="3" name="TextBox 2">
            <a:extLst>
              <a:ext uri="{FF2B5EF4-FFF2-40B4-BE49-F238E27FC236}">
                <a16:creationId xmlns:a16="http://schemas.microsoft.com/office/drawing/2014/main" id="{1933B47D-1BAC-6F18-3DE4-29514B4F843C}"/>
              </a:ext>
            </a:extLst>
          </p:cNvPr>
          <p:cNvSpPr txBox="1"/>
          <p:nvPr/>
        </p:nvSpPr>
        <p:spPr>
          <a:xfrm>
            <a:off x="3641270" y="685432"/>
            <a:ext cx="3801807" cy="578882"/>
          </a:xfrm>
          <a:prstGeom prst="wedgeRoundRectCallout">
            <a:avLst>
              <a:gd name="adj1" fmla="val 55497"/>
              <a:gd name="adj2" fmla="val 3550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dirty="0">
                <a:latin typeface="Corbel" panose="020B0503020204020204" pitchFamily="34" charset="0"/>
              </a:rPr>
              <a:t>“Every time I fire a linguist, the performance of the speech recognizer goes up”!!</a:t>
            </a:r>
          </a:p>
        </p:txBody>
      </p:sp>
    </p:spTree>
    <p:extLst>
      <p:ext uri="{BB962C8B-B14F-4D97-AF65-F5344CB8AC3E}">
        <p14:creationId xmlns:p14="http://schemas.microsoft.com/office/powerpoint/2010/main" val="2247743063"/>
      </p:ext>
    </p:extLst>
  </p:cSld>
  <p:clrMapOvr>
    <a:masterClrMapping/>
  </p:clrMapOvr>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151FE-81CC-5365-16AE-9CAEA6D9AEA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739E1F8-09AA-A251-0D19-26249CD53911}"/>
              </a:ext>
            </a:extLst>
          </p:cNvPr>
          <p:cNvSpPr>
            <a:spLocks noGrp="1"/>
          </p:cNvSpPr>
          <p:nvPr>
            <p:ph type="body" sz="quarter" idx="10"/>
          </p:nvPr>
        </p:nvSpPr>
        <p:spPr/>
        <p:txBody>
          <a:bodyPr>
            <a:normAutofit fontScale="92500"/>
          </a:bodyPr>
          <a:lstStyle/>
          <a:p>
            <a:r>
              <a:rPr lang="en-US" sz="3200" dirty="0"/>
              <a:t>n-gram language models are enough to give us many interesting insights! </a:t>
            </a:r>
          </a:p>
        </p:txBody>
      </p:sp>
    </p:spTree>
    <p:extLst>
      <p:ext uri="{BB962C8B-B14F-4D97-AF65-F5344CB8AC3E}">
        <p14:creationId xmlns:p14="http://schemas.microsoft.com/office/powerpoint/2010/main" val="15191978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41646-C64D-CB65-A373-F69B140FB5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2C51D-72EA-EA32-5268-19A2A4B3532C}"/>
              </a:ext>
            </a:extLst>
          </p:cNvPr>
          <p:cNvSpPr>
            <a:spLocks noGrp="1"/>
          </p:cNvSpPr>
          <p:nvPr>
            <p:ph type="title"/>
          </p:nvPr>
        </p:nvSpPr>
        <p:spPr/>
        <p:txBody>
          <a:bodyPr>
            <a:normAutofit/>
          </a:bodyPr>
          <a:lstStyle/>
          <a:p>
            <a:r>
              <a:rPr lang="en-US" dirty="0"/>
              <a:t>Pre-Computed N-Grams </a:t>
            </a:r>
          </a:p>
        </p:txBody>
      </p:sp>
      <p:sp>
        <p:nvSpPr>
          <p:cNvPr id="3" name="Text Placeholder 2">
            <a:extLst>
              <a:ext uri="{FF2B5EF4-FFF2-40B4-BE49-F238E27FC236}">
                <a16:creationId xmlns:a16="http://schemas.microsoft.com/office/drawing/2014/main" id="{F48A293C-73D0-3853-F475-6BCEE08DC8D9}"/>
              </a:ext>
            </a:extLst>
          </p:cNvPr>
          <p:cNvSpPr>
            <a:spLocks noGrp="1"/>
          </p:cNvSpPr>
          <p:nvPr>
            <p:ph type="body" sz="quarter" idx="16"/>
          </p:nvPr>
        </p:nvSpPr>
        <p:spPr/>
        <p:txBody>
          <a:bodyPr/>
          <a:lstStyle/>
          <a:p>
            <a:endParaRPr lang="en-US"/>
          </a:p>
        </p:txBody>
      </p:sp>
      <p:pic>
        <p:nvPicPr>
          <p:cNvPr id="11" name="Content Placeholder 10" descr="Chart, line chart&#10;&#10;Description automatically generated">
            <a:extLst>
              <a:ext uri="{FF2B5EF4-FFF2-40B4-BE49-F238E27FC236}">
                <a16:creationId xmlns:a16="http://schemas.microsoft.com/office/drawing/2014/main" id="{F8032370-1291-F7B0-C147-08FBCADA85BF}"/>
              </a:ext>
            </a:extLst>
          </p:cNvPr>
          <p:cNvPicPr>
            <a:picLocks noGrp="1" noChangeAspect="1"/>
          </p:cNvPicPr>
          <p:nvPr>
            <p:ph idx="4294967295"/>
          </p:nvPr>
        </p:nvPicPr>
        <p:blipFill>
          <a:blip r:embed="rId3"/>
          <a:stretch>
            <a:fillRect/>
          </a:stretch>
        </p:blipFill>
        <p:spPr>
          <a:xfrm>
            <a:off x="0" y="1317625"/>
            <a:ext cx="8521700" cy="3086100"/>
          </a:xfrm>
          <a:prstGeom prst="rect">
            <a:avLst/>
          </a:prstGeom>
        </p:spPr>
      </p:pic>
      <p:sp>
        <p:nvSpPr>
          <p:cNvPr id="5" name="TextBox 4">
            <a:extLst>
              <a:ext uri="{FF2B5EF4-FFF2-40B4-BE49-F238E27FC236}">
                <a16:creationId xmlns:a16="http://schemas.microsoft.com/office/drawing/2014/main" id="{3D7BD9EB-2D3E-221A-F04D-CF404AF78B8A}"/>
              </a:ext>
            </a:extLst>
          </p:cNvPr>
          <p:cNvSpPr txBox="1"/>
          <p:nvPr/>
        </p:nvSpPr>
        <p:spPr>
          <a:xfrm>
            <a:off x="537879" y="4640595"/>
            <a:ext cx="8005483" cy="523220"/>
          </a:xfrm>
          <a:prstGeom prst="rect">
            <a:avLst/>
          </a:prstGeom>
          <a:noFill/>
        </p:spPr>
        <p:txBody>
          <a:bodyPr wrap="square">
            <a:spAutoFit/>
          </a:bodyPr>
          <a:lstStyle/>
          <a:p>
            <a:pPr algn="ctr"/>
            <a:r>
              <a:rPr lang="en-US" dirty="0">
                <a:latin typeface="Corbel" panose="020B0503020204020204" pitchFamily="34" charset="0"/>
              </a:rPr>
              <a:t>Google n-gram viewer </a:t>
            </a:r>
            <a:r>
              <a:rPr lang="en-US" dirty="0">
                <a:latin typeface="Corbel" panose="020B0503020204020204" pitchFamily="34" charset="0"/>
                <a:hlinkClick r:id="rId4"/>
              </a:rPr>
              <a:t>https://books.google.com/ngrams/</a:t>
            </a:r>
            <a:r>
              <a:rPr lang="en-US" dirty="0">
                <a:latin typeface="Corbel" panose="020B0503020204020204" pitchFamily="34" charset="0"/>
              </a:rPr>
              <a:t> </a:t>
            </a:r>
          </a:p>
          <a:p>
            <a:pPr algn="ctr"/>
            <a:r>
              <a:rPr lang="en-US" dirty="0">
                <a:latin typeface="Corbel" panose="020B0503020204020204" pitchFamily="34" charset="0"/>
              </a:rPr>
              <a:t>Data:  </a:t>
            </a:r>
            <a:r>
              <a:rPr lang="en-US" dirty="0">
                <a:latin typeface="Corbel" panose="020B0503020204020204" pitchFamily="34" charset="0"/>
                <a:hlinkClick r:id="rId5"/>
              </a:rPr>
              <a:t>http://storage.googleapis.com/books/ngrams/books/datasetsv2.html</a:t>
            </a:r>
            <a:r>
              <a:rPr lang="en-US" dirty="0">
                <a:latin typeface="Corbel" panose="020B0503020204020204" pitchFamily="34" charset="0"/>
              </a:rPr>
              <a:t> </a:t>
            </a:r>
          </a:p>
        </p:txBody>
      </p:sp>
      <p:pic>
        <p:nvPicPr>
          <p:cNvPr id="13" name="Picture 12" descr="A picture containing logo&#10;&#10;Description automatically generated">
            <a:extLst>
              <a:ext uri="{FF2B5EF4-FFF2-40B4-BE49-F238E27FC236}">
                <a16:creationId xmlns:a16="http://schemas.microsoft.com/office/drawing/2014/main" id="{5B2140FA-5D5A-001B-44F2-4C3E776ACBB4}"/>
              </a:ext>
            </a:extLst>
          </p:cNvPr>
          <p:cNvPicPr>
            <a:picLocks noChangeAspect="1"/>
          </p:cNvPicPr>
          <p:nvPr/>
        </p:nvPicPr>
        <p:blipFill>
          <a:blip r:embed="rId6"/>
          <a:stretch>
            <a:fillRect/>
          </a:stretch>
        </p:blipFill>
        <p:spPr>
          <a:xfrm>
            <a:off x="5758718" y="432131"/>
            <a:ext cx="3254336" cy="548588"/>
          </a:xfrm>
          <a:prstGeom prst="rect">
            <a:avLst/>
          </a:prstGeom>
        </p:spPr>
      </p:pic>
    </p:spTree>
    <p:extLst>
      <p:ext uri="{BB962C8B-B14F-4D97-AF65-F5344CB8AC3E}">
        <p14:creationId xmlns:p14="http://schemas.microsoft.com/office/powerpoint/2010/main" val="4051877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669BE6-2E2D-4008-F497-05C495D769AD}"/>
              </a:ext>
            </a:extLst>
          </p:cNvPr>
          <p:cNvSpPr>
            <a:spLocks noGrp="1"/>
          </p:cNvSpPr>
          <p:nvPr>
            <p:ph type="body" sz="quarter" idx="16"/>
          </p:nvPr>
        </p:nvSpPr>
        <p:spPr/>
        <p:txBody>
          <a:bodyPr/>
          <a:lstStyle/>
          <a:p>
            <a:r>
              <a:rPr lang="en-US" sz="4800" dirty="0"/>
              <a:t>Language Modeling: Definitions and History</a:t>
            </a:r>
          </a:p>
        </p:txBody>
      </p:sp>
      <p:sp>
        <p:nvSpPr>
          <p:cNvPr id="3" name="Text Placeholder 2">
            <a:extLst>
              <a:ext uri="{FF2B5EF4-FFF2-40B4-BE49-F238E27FC236}">
                <a16:creationId xmlns:a16="http://schemas.microsoft.com/office/drawing/2014/main" id="{1F790100-8DA0-5A6A-F61E-A9CAFB136E05}"/>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991640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D716-FCB0-86C0-66F1-26419F3F0D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2D04C7-2D28-7DB8-19AA-E8417A3AD3FB}"/>
              </a:ext>
            </a:extLst>
          </p:cNvPr>
          <p:cNvSpPr>
            <a:spLocks noGrp="1"/>
          </p:cNvSpPr>
          <p:nvPr>
            <p:ph type="title"/>
          </p:nvPr>
        </p:nvSpPr>
        <p:spPr/>
        <p:txBody>
          <a:bodyPr>
            <a:normAutofit/>
          </a:bodyPr>
          <a:lstStyle/>
          <a:p>
            <a:r>
              <a:rPr lang="en-US" dirty="0"/>
              <a:t>Pre-Computed N-Grams </a:t>
            </a:r>
          </a:p>
        </p:txBody>
      </p:sp>
      <p:sp>
        <p:nvSpPr>
          <p:cNvPr id="3" name="Text Placeholder 2">
            <a:extLst>
              <a:ext uri="{FF2B5EF4-FFF2-40B4-BE49-F238E27FC236}">
                <a16:creationId xmlns:a16="http://schemas.microsoft.com/office/drawing/2014/main" id="{0FD0FA3D-02E9-19D2-9EC8-8F555B560073}"/>
              </a:ext>
            </a:extLst>
          </p:cNvPr>
          <p:cNvSpPr>
            <a:spLocks noGrp="1"/>
          </p:cNvSpPr>
          <p:nvPr>
            <p:ph type="body" sz="quarter" idx="16"/>
          </p:nvPr>
        </p:nvSpPr>
        <p:spPr/>
        <p:txBody>
          <a:bodyPr/>
          <a:lstStyle/>
          <a:p>
            <a:endParaRPr lang="en-US"/>
          </a:p>
        </p:txBody>
      </p:sp>
      <p:pic>
        <p:nvPicPr>
          <p:cNvPr id="7" name="Content Placeholder 6" descr="Chart, line chart&#10;&#10;Description automatically generated">
            <a:extLst>
              <a:ext uri="{FF2B5EF4-FFF2-40B4-BE49-F238E27FC236}">
                <a16:creationId xmlns:a16="http://schemas.microsoft.com/office/drawing/2014/main" id="{C3E0FBFC-E19E-0936-FF56-B997C4EAC19C}"/>
              </a:ext>
            </a:extLst>
          </p:cNvPr>
          <p:cNvPicPr>
            <a:picLocks noGrp="1" noChangeAspect="1"/>
          </p:cNvPicPr>
          <p:nvPr>
            <p:ph idx="4294967295"/>
          </p:nvPr>
        </p:nvPicPr>
        <p:blipFill>
          <a:blip r:embed="rId2"/>
          <a:stretch>
            <a:fillRect/>
          </a:stretch>
        </p:blipFill>
        <p:spPr>
          <a:xfrm>
            <a:off x="0" y="1227138"/>
            <a:ext cx="8521700" cy="3267075"/>
          </a:xfrm>
          <a:prstGeom prst="rect">
            <a:avLst/>
          </a:prstGeom>
        </p:spPr>
      </p:pic>
      <p:sp>
        <p:nvSpPr>
          <p:cNvPr id="5" name="TextBox 4">
            <a:extLst>
              <a:ext uri="{FF2B5EF4-FFF2-40B4-BE49-F238E27FC236}">
                <a16:creationId xmlns:a16="http://schemas.microsoft.com/office/drawing/2014/main" id="{135D31B1-7550-B131-02D0-FBE4FB4DF384}"/>
              </a:ext>
            </a:extLst>
          </p:cNvPr>
          <p:cNvSpPr txBox="1"/>
          <p:nvPr/>
        </p:nvSpPr>
        <p:spPr>
          <a:xfrm>
            <a:off x="537879" y="4640595"/>
            <a:ext cx="8005483" cy="523220"/>
          </a:xfrm>
          <a:prstGeom prst="rect">
            <a:avLst/>
          </a:prstGeom>
          <a:noFill/>
        </p:spPr>
        <p:txBody>
          <a:bodyPr wrap="square">
            <a:spAutoFit/>
          </a:bodyPr>
          <a:lstStyle/>
          <a:p>
            <a:pPr algn="ctr"/>
            <a:r>
              <a:rPr lang="en-US" dirty="0">
                <a:latin typeface="Corbel" panose="020B0503020204020204" pitchFamily="34" charset="0"/>
              </a:rPr>
              <a:t>Google n-gram viewer </a:t>
            </a:r>
            <a:r>
              <a:rPr lang="en-US" dirty="0">
                <a:latin typeface="Corbel" panose="020B0503020204020204" pitchFamily="34" charset="0"/>
                <a:hlinkClick r:id="rId3"/>
              </a:rPr>
              <a:t>https://books.google.com/ngrams/</a:t>
            </a:r>
            <a:r>
              <a:rPr lang="en-US" dirty="0">
                <a:latin typeface="Corbel" panose="020B0503020204020204" pitchFamily="34" charset="0"/>
              </a:rPr>
              <a:t> </a:t>
            </a:r>
          </a:p>
          <a:p>
            <a:pPr algn="ctr"/>
            <a:r>
              <a:rPr lang="en-US" dirty="0">
                <a:latin typeface="Corbel" panose="020B0503020204020204" pitchFamily="34" charset="0"/>
              </a:rPr>
              <a:t>Data:  </a:t>
            </a:r>
            <a:r>
              <a:rPr lang="en-US" dirty="0">
                <a:latin typeface="Corbel" panose="020B0503020204020204" pitchFamily="34" charset="0"/>
                <a:hlinkClick r:id="rId4"/>
              </a:rPr>
              <a:t>http://storage.googleapis.com/books/ngrams/books/datasetsv2.html</a:t>
            </a:r>
            <a:r>
              <a:rPr lang="en-US" dirty="0">
                <a:latin typeface="Corbel" panose="020B0503020204020204" pitchFamily="34" charset="0"/>
              </a:rPr>
              <a:t> </a:t>
            </a:r>
          </a:p>
        </p:txBody>
      </p:sp>
      <p:sp>
        <p:nvSpPr>
          <p:cNvPr id="9" name="TextBox 8">
            <a:extLst>
              <a:ext uri="{FF2B5EF4-FFF2-40B4-BE49-F238E27FC236}">
                <a16:creationId xmlns:a16="http://schemas.microsoft.com/office/drawing/2014/main" id="{ABEF2434-18A9-D084-E34D-2D89351FD8B2}"/>
              </a:ext>
            </a:extLst>
          </p:cNvPr>
          <p:cNvSpPr txBox="1"/>
          <p:nvPr/>
        </p:nvSpPr>
        <p:spPr>
          <a:xfrm>
            <a:off x="3501022" y="1203681"/>
            <a:ext cx="2341855" cy="578882"/>
          </a:xfrm>
          <a:prstGeom prst="wedgeRoundRectCallout">
            <a:avLst>
              <a:gd name="adj1" fmla="val -61097"/>
              <a:gd name="adj2" fmla="val 4256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dirty="0">
                <a:latin typeface="Corbel" panose="020B0503020204020204" pitchFamily="34" charset="0"/>
              </a:rPr>
              <a:t>Language models can tell us something about us … </a:t>
            </a:r>
          </a:p>
        </p:txBody>
      </p:sp>
      <p:pic>
        <p:nvPicPr>
          <p:cNvPr id="4" name="Picture 3" descr="A picture containing logo&#10;&#10;Description automatically generated">
            <a:extLst>
              <a:ext uri="{FF2B5EF4-FFF2-40B4-BE49-F238E27FC236}">
                <a16:creationId xmlns:a16="http://schemas.microsoft.com/office/drawing/2014/main" id="{B94DAD3C-B8B5-9705-50B7-ED81CBCC842C}"/>
              </a:ext>
            </a:extLst>
          </p:cNvPr>
          <p:cNvPicPr>
            <a:picLocks noChangeAspect="1"/>
          </p:cNvPicPr>
          <p:nvPr/>
        </p:nvPicPr>
        <p:blipFill>
          <a:blip r:embed="rId5"/>
          <a:stretch>
            <a:fillRect/>
          </a:stretch>
        </p:blipFill>
        <p:spPr>
          <a:xfrm>
            <a:off x="5758718" y="432131"/>
            <a:ext cx="3254336" cy="548588"/>
          </a:xfrm>
          <a:prstGeom prst="rect">
            <a:avLst/>
          </a:prstGeom>
        </p:spPr>
      </p:pic>
    </p:spTree>
    <p:extLst>
      <p:ext uri="{BB962C8B-B14F-4D97-AF65-F5344CB8AC3E}">
        <p14:creationId xmlns:p14="http://schemas.microsoft.com/office/powerpoint/2010/main" val="3443185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843B2-746A-BA21-5C68-6C6D79697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26014D-CB9D-97AC-1174-4CDB8129B9B6}"/>
              </a:ext>
            </a:extLst>
          </p:cNvPr>
          <p:cNvSpPr>
            <a:spLocks noGrp="1"/>
          </p:cNvSpPr>
          <p:nvPr>
            <p:ph type="title"/>
          </p:nvPr>
        </p:nvSpPr>
        <p:spPr/>
        <p:txBody>
          <a:bodyPr>
            <a:normAutofit/>
          </a:bodyPr>
          <a:lstStyle/>
          <a:p>
            <a:r>
              <a:rPr lang="en-US" dirty="0"/>
              <a:t>Pre-Computed N-Grams </a:t>
            </a:r>
          </a:p>
        </p:txBody>
      </p:sp>
      <p:sp>
        <p:nvSpPr>
          <p:cNvPr id="3" name="Text Placeholder 2">
            <a:extLst>
              <a:ext uri="{FF2B5EF4-FFF2-40B4-BE49-F238E27FC236}">
                <a16:creationId xmlns:a16="http://schemas.microsoft.com/office/drawing/2014/main" id="{A09406F0-69D6-2BAC-9688-154A93BAD258}"/>
              </a:ext>
            </a:extLst>
          </p:cNvPr>
          <p:cNvSpPr>
            <a:spLocks noGrp="1"/>
          </p:cNvSpPr>
          <p:nvPr>
            <p:ph type="body" sz="quarter" idx="16"/>
          </p:nvPr>
        </p:nvSpPr>
        <p:spPr/>
        <p:txBody>
          <a:bodyPr/>
          <a:lstStyle/>
          <a:p>
            <a:endParaRPr lang="en-US"/>
          </a:p>
        </p:txBody>
      </p:sp>
      <p:pic>
        <p:nvPicPr>
          <p:cNvPr id="7" name="Content Placeholder 6" descr="Chart, line chart&#10;&#10;Description automatically generated">
            <a:extLst>
              <a:ext uri="{FF2B5EF4-FFF2-40B4-BE49-F238E27FC236}">
                <a16:creationId xmlns:a16="http://schemas.microsoft.com/office/drawing/2014/main" id="{DE5C3D12-5AA0-AA20-7E32-69B11AE56630}"/>
              </a:ext>
            </a:extLst>
          </p:cNvPr>
          <p:cNvPicPr>
            <a:picLocks noGrp="1" noChangeAspect="1"/>
          </p:cNvPicPr>
          <p:nvPr>
            <p:ph idx="4294967295"/>
          </p:nvPr>
        </p:nvPicPr>
        <p:blipFill>
          <a:blip r:embed="rId2"/>
          <a:stretch>
            <a:fillRect/>
          </a:stretch>
        </p:blipFill>
        <p:spPr>
          <a:xfrm>
            <a:off x="0" y="1349375"/>
            <a:ext cx="8940800" cy="3105150"/>
          </a:xfrm>
          <a:prstGeom prst="rect">
            <a:avLst/>
          </a:prstGeom>
        </p:spPr>
      </p:pic>
      <p:sp>
        <p:nvSpPr>
          <p:cNvPr id="5" name="TextBox 4">
            <a:extLst>
              <a:ext uri="{FF2B5EF4-FFF2-40B4-BE49-F238E27FC236}">
                <a16:creationId xmlns:a16="http://schemas.microsoft.com/office/drawing/2014/main" id="{270AEC62-A04B-F4A7-3FAF-2C6292E89F50}"/>
              </a:ext>
            </a:extLst>
          </p:cNvPr>
          <p:cNvSpPr txBox="1"/>
          <p:nvPr/>
        </p:nvSpPr>
        <p:spPr>
          <a:xfrm>
            <a:off x="537879" y="4640595"/>
            <a:ext cx="8005483" cy="523220"/>
          </a:xfrm>
          <a:prstGeom prst="rect">
            <a:avLst/>
          </a:prstGeom>
          <a:noFill/>
        </p:spPr>
        <p:txBody>
          <a:bodyPr wrap="square">
            <a:spAutoFit/>
          </a:bodyPr>
          <a:lstStyle/>
          <a:p>
            <a:pPr algn="ctr"/>
            <a:r>
              <a:rPr lang="en-US" dirty="0">
                <a:latin typeface="Corbel" panose="020B0503020204020204" pitchFamily="34" charset="0"/>
              </a:rPr>
              <a:t>Google n-gram viewer </a:t>
            </a:r>
            <a:r>
              <a:rPr lang="en-US" dirty="0">
                <a:latin typeface="Corbel" panose="020B0503020204020204" pitchFamily="34" charset="0"/>
                <a:hlinkClick r:id="rId3"/>
              </a:rPr>
              <a:t>https://books.google.com/ngrams/</a:t>
            </a:r>
            <a:r>
              <a:rPr lang="en-US" dirty="0">
                <a:latin typeface="Corbel" panose="020B0503020204020204" pitchFamily="34" charset="0"/>
              </a:rPr>
              <a:t> </a:t>
            </a:r>
          </a:p>
          <a:p>
            <a:pPr algn="ctr"/>
            <a:r>
              <a:rPr lang="en-US" dirty="0">
                <a:latin typeface="Corbel" panose="020B0503020204020204" pitchFamily="34" charset="0"/>
              </a:rPr>
              <a:t>Data:  </a:t>
            </a:r>
            <a:r>
              <a:rPr lang="en-US" dirty="0">
                <a:latin typeface="Corbel" panose="020B0503020204020204" pitchFamily="34" charset="0"/>
                <a:hlinkClick r:id="rId4"/>
              </a:rPr>
              <a:t>http://storage.googleapis.com/books/ngrams/books/datasetsv2.html</a:t>
            </a:r>
            <a:r>
              <a:rPr lang="en-US" dirty="0">
                <a:latin typeface="Corbel" panose="020B0503020204020204" pitchFamily="34" charset="0"/>
              </a:rPr>
              <a:t> </a:t>
            </a:r>
          </a:p>
        </p:txBody>
      </p:sp>
      <p:pic>
        <p:nvPicPr>
          <p:cNvPr id="4" name="Picture 3" descr="A picture containing logo&#10;&#10;Description automatically generated">
            <a:extLst>
              <a:ext uri="{FF2B5EF4-FFF2-40B4-BE49-F238E27FC236}">
                <a16:creationId xmlns:a16="http://schemas.microsoft.com/office/drawing/2014/main" id="{010CCBD3-22FF-C770-1381-40B742C3F59F}"/>
              </a:ext>
            </a:extLst>
          </p:cNvPr>
          <p:cNvPicPr>
            <a:picLocks noChangeAspect="1"/>
          </p:cNvPicPr>
          <p:nvPr/>
        </p:nvPicPr>
        <p:blipFill>
          <a:blip r:embed="rId5"/>
          <a:stretch>
            <a:fillRect/>
          </a:stretch>
        </p:blipFill>
        <p:spPr>
          <a:xfrm>
            <a:off x="5758718" y="432131"/>
            <a:ext cx="3254336" cy="548588"/>
          </a:xfrm>
          <a:prstGeom prst="rect">
            <a:avLst/>
          </a:prstGeom>
        </p:spPr>
      </p:pic>
    </p:spTree>
    <p:extLst>
      <p:ext uri="{BB962C8B-B14F-4D97-AF65-F5344CB8AC3E}">
        <p14:creationId xmlns:p14="http://schemas.microsoft.com/office/powerpoint/2010/main" val="25767540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87378-BBD9-AA8B-79AE-13D6DABA1D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9CB72E-D53A-3F03-98B5-32F668E51D99}"/>
              </a:ext>
            </a:extLst>
          </p:cNvPr>
          <p:cNvSpPr>
            <a:spLocks noGrp="1"/>
          </p:cNvSpPr>
          <p:nvPr>
            <p:ph type="title"/>
          </p:nvPr>
        </p:nvSpPr>
        <p:spPr/>
        <p:txBody>
          <a:bodyPr>
            <a:normAutofit/>
          </a:bodyPr>
          <a:lstStyle/>
          <a:p>
            <a:r>
              <a:rPr lang="en-US" sz="2400" dirty="0"/>
              <a:t>Limits of N-Grams LMs: Long-range Dependencies</a:t>
            </a:r>
          </a:p>
        </p:txBody>
      </p:sp>
      <p:sp>
        <p:nvSpPr>
          <p:cNvPr id="3" name="Content Placeholder 2">
            <a:extLst>
              <a:ext uri="{FF2B5EF4-FFF2-40B4-BE49-F238E27FC236}">
                <a16:creationId xmlns:a16="http://schemas.microsoft.com/office/drawing/2014/main" id="{875E2948-9EDE-9290-933F-86CD0AC97D15}"/>
              </a:ext>
            </a:extLst>
          </p:cNvPr>
          <p:cNvSpPr>
            <a:spLocks noGrp="1"/>
          </p:cNvSpPr>
          <p:nvPr>
            <p:ph type="body" sz="quarter" idx="16"/>
          </p:nvPr>
        </p:nvSpPr>
        <p:spPr/>
        <p:txBody>
          <a:bodyPr>
            <a:normAutofit/>
          </a:bodyPr>
          <a:lstStyle/>
          <a:p>
            <a:r>
              <a:rPr lang="en-US" sz="2000" dirty="0">
                <a:solidFill>
                  <a:schemeClr val="tx1"/>
                </a:solidFill>
              </a:rPr>
              <a:t>In general, count-based LMs are insufficient models of language because language has </a:t>
            </a:r>
            <a:r>
              <a:rPr lang="en-US" sz="2000" dirty="0">
                <a:solidFill>
                  <a:srgbClr val="289A00"/>
                </a:solidFill>
              </a:rPr>
              <a:t>long-distance dependencies</a:t>
            </a:r>
            <a:r>
              <a:rPr lang="en-US" sz="2000" dirty="0">
                <a:solidFill>
                  <a:schemeClr val="tx1"/>
                </a:solidFill>
              </a:rPr>
              <a:t>:</a:t>
            </a:r>
          </a:p>
          <a:p>
            <a:endParaRPr lang="en-US" sz="2000" dirty="0"/>
          </a:p>
        </p:txBody>
      </p:sp>
      <p:sp>
        <p:nvSpPr>
          <p:cNvPr id="5" name="TextBox 4">
            <a:extLst>
              <a:ext uri="{FF2B5EF4-FFF2-40B4-BE49-F238E27FC236}">
                <a16:creationId xmlns:a16="http://schemas.microsoft.com/office/drawing/2014/main" id="{C29D1687-A3E4-4DCD-8819-27036733AC5F}"/>
              </a:ext>
            </a:extLst>
          </p:cNvPr>
          <p:cNvSpPr txBox="1"/>
          <p:nvPr/>
        </p:nvSpPr>
        <p:spPr>
          <a:xfrm>
            <a:off x="1271673" y="2827035"/>
            <a:ext cx="6600653" cy="954107"/>
          </a:xfrm>
          <a:prstGeom prst="rect">
            <a:avLst/>
          </a:prstGeom>
          <a:noFill/>
        </p:spPr>
        <p:txBody>
          <a:bodyPr wrap="square">
            <a:spAutoFit/>
          </a:bodyPr>
          <a:lstStyle/>
          <a:p>
            <a:r>
              <a:rPr lang="en-US" sz="2800" dirty="0">
                <a:latin typeface="Corbel" panose="020B0503020204020204" pitchFamily="34" charset="0"/>
              </a:rPr>
              <a:t>“</a:t>
            </a:r>
            <a:r>
              <a:rPr lang="en-US" sz="2800" dirty="0">
                <a:solidFill>
                  <a:srgbClr val="C00000"/>
                </a:solidFill>
                <a:latin typeface="Corbel" panose="020B0503020204020204" pitchFamily="34" charset="0"/>
              </a:rPr>
              <a:t>The computer </a:t>
            </a:r>
            <a:r>
              <a:rPr lang="en-US" sz="2800" dirty="0">
                <a:latin typeface="Corbel" panose="020B0503020204020204" pitchFamily="34" charset="0"/>
              </a:rPr>
              <a:t>which I had just put into the machine room on the fifth floor </a:t>
            </a:r>
            <a:r>
              <a:rPr lang="en-US" sz="2800" dirty="0">
                <a:solidFill>
                  <a:srgbClr val="C00000"/>
                </a:solidFill>
                <a:latin typeface="Corbel" panose="020B0503020204020204" pitchFamily="34" charset="0"/>
              </a:rPr>
              <a:t>crashed</a:t>
            </a:r>
            <a:r>
              <a:rPr lang="en-US" sz="2800" dirty="0">
                <a:latin typeface="Corbel" panose="020B0503020204020204" pitchFamily="34" charset="0"/>
              </a:rPr>
              <a:t>.”</a:t>
            </a:r>
          </a:p>
        </p:txBody>
      </p:sp>
    </p:spTree>
    <p:extLst>
      <p:ext uri="{BB962C8B-B14F-4D97-AF65-F5344CB8AC3E}">
        <p14:creationId xmlns:p14="http://schemas.microsoft.com/office/powerpoint/2010/main" val="21399314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07EF-1DC6-429A-E18C-3C0CDFD9D77C}"/>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DB6C120A-F227-93C8-8BB5-31AF28F386EC}"/>
              </a:ext>
            </a:extLst>
          </p:cNvPr>
          <p:cNvSpPr>
            <a:spLocks noGrp="1"/>
          </p:cNvSpPr>
          <p:nvPr>
            <p:ph type="body" sz="quarter" idx="16"/>
          </p:nvPr>
        </p:nvSpPr>
        <p:spPr/>
        <p:txBody>
          <a:bodyPr/>
          <a:lstStyle/>
          <a:p>
            <a:r>
              <a:rPr lang="en-US" dirty="0"/>
              <a:t>Learning a language model ~ learning </a:t>
            </a:r>
            <a:r>
              <a:rPr lang="en-US" dirty="0">
                <a:solidFill>
                  <a:srgbClr val="289A00"/>
                </a:solidFill>
              </a:rPr>
              <a:t>conditional probabilities</a:t>
            </a:r>
            <a:r>
              <a:rPr lang="en-US" dirty="0"/>
              <a:t> over language. </a:t>
            </a:r>
          </a:p>
          <a:p>
            <a:r>
              <a:rPr lang="en-US" dirty="0"/>
              <a:t>One approach to estimating these probabilities: </a:t>
            </a:r>
            <a:r>
              <a:rPr lang="en-US" dirty="0">
                <a:solidFill>
                  <a:srgbClr val="289A00"/>
                </a:solidFill>
              </a:rPr>
              <a:t>counting word co-occurrences</a:t>
            </a:r>
            <a:r>
              <a:rPr lang="en-US" dirty="0"/>
              <a:t>.</a:t>
            </a:r>
          </a:p>
          <a:p>
            <a:pPr marL="0" indent="0">
              <a:buNone/>
            </a:pPr>
            <a:endParaRPr lang="en-US" dirty="0"/>
          </a:p>
          <a:p>
            <a:r>
              <a:rPr lang="en-US" dirty="0"/>
              <a:t>Challenges: </a:t>
            </a:r>
          </a:p>
          <a:p>
            <a:pPr lvl="1"/>
            <a:r>
              <a:rPr lang="en-US" dirty="0"/>
              <a:t>Word co-occurrences become </a:t>
            </a:r>
            <a:r>
              <a:rPr lang="en-US" dirty="0">
                <a:solidFill>
                  <a:srgbClr val="C00000"/>
                </a:solidFill>
              </a:rPr>
              <a:t>rare</a:t>
            </a:r>
            <a:r>
              <a:rPr lang="en-US" dirty="0"/>
              <a:t> for long sequences. (the sparsity issue)  </a:t>
            </a:r>
          </a:p>
          <a:p>
            <a:pPr lvl="1"/>
            <a:r>
              <a:rPr lang="en-US" dirty="0"/>
              <a:t>But language understanding requires </a:t>
            </a:r>
            <a:r>
              <a:rPr lang="en-US" dirty="0">
                <a:solidFill>
                  <a:srgbClr val="289A00"/>
                </a:solidFill>
              </a:rPr>
              <a:t>long-range</a:t>
            </a:r>
            <a:r>
              <a:rPr lang="en-US" dirty="0"/>
              <a:t> dependencies. </a:t>
            </a:r>
          </a:p>
          <a:p>
            <a:endParaRPr lang="en-US" dirty="0"/>
          </a:p>
          <a:p>
            <a:r>
              <a:rPr lang="en-US" dirty="0"/>
              <a:t>We need a better alternative! 😤  </a:t>
            </a:r>
          </a:p>
          <a:p>
            <a:endParaRPr lang="en-US" b="1" dirty="0"/>
          </a:p>
          <a:p>
            <a:r>
              <a:rPr lang="en-US" b="1" dirty="0"/>
              <a:t>Next: </a:t>
            </a:r>
            <a:r>
              <a:rPr lang="en-US" dirty="0"/>
              <a:t>Measuring quality of language models. </a:t>
            </a:r>
            <a:endParaRPr lang="en-US" b="1" dirty="0"/>
          </a:p>
          <a:p>
            <a:endParaRPr lang="en-US" dirty="0"/>
          </a:p>
          <a:p>
            <a:endParaRPr lang="en-US" dirty="0"/>
          </a:p>
          <a:p>
            <a:endParaRPr lang="en-US" dirty="0"/>
          </a:p>
        </p:txBody>
      </p:sp>
    </p:spTree>
    <p:extLst>
      <p:ext uri="{BB962C8B-B14F-4D97-AF65-F5344CB8AC3E}">
        <p14:creationId xmlns:p14="http://schemas.microsoft.com/office/powerpoint/2010/main" val="14087077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B5CB2D-1B00-C237-32F7-C5FB3F2465AB}"/>
              </a:ext>
            </a:extLst>
          </p:cNvPr>
          <p:cNvSpPr>
            <a:spLocks noGrp="1"/>
          </p:cNvSpPr>
          <p:nvPr>
            <p:ph type="body" sz="quarter" idx="16"/>
          </p:nvPr>
        </p:nvSpPr>
        <p:spPr/>
        <p:txBody>
          <a:bodyPr/>
          <a:lstStyle/>
          <a:p>
            <a:pPr algn="ctr"/>
            <a:r>
              <a:rPr lang="en-US" sz="6600" dirty="0"/>
              <a:t>How Good are Language Models? </a:t>
            </a:r>
          </a:p>
        </p:txBody>
      </p:sp>
      <p:sp>
        <p:nvSpPr>
          <p:cNvPr id="4" name="Text Placeholder 3">
            <a:extLst>
              <a:ext uri="{FF2B5EF4-FFF2-40B4-BE49-F238E27FC236}">
                <a16:creationId xmlns:a16="http://schemas.microsoft.com/office/drawing/2014/main" id="{F900FCDF-4A3D-1F25-2299-B7B373F1CA71}"/>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79207324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8B472-34AE-DD52-836F-B3FBB46E9356}"/>
              </a:ext>
            </a:extLst>
          </p:cNvPr>
          <p:cNvSpPr>
            <a:spLocks noGrp="1"/>
          </p:cNvSpPr>
          <p:nvPr>
            <p:ph type="title"/>
          </p:nvPr>
        </p:nvSpPr>
        <p:spPr/>
        <p:txBody>
          <a:bodyPr/>
          <a:lstStyle/>
          <a:p>
            <a:r>
              <a:rPr lang="en-US" dirty="0"/>
              <a:t>Large Language Models</a:t>
            </a:r>
          </a:p>
        </p:txBody>
      </p:sp>
      <p:sp>
        <p:nvSpPr>
          <p:cNvPr id="3" name="Text Placeholder 2">
            <a:extLst>
              <a:ext uri="{FF2B5EF4-FFF2-40B4-BE49-F238E27FC236}">
                <a16:creationId xmlns:a16="http://schemas.microsoft.com/office/drawing/2014/main" id="{FB762B07-08FE-7412-18D9-A16131060AC7}"/>
              </a:ext>
            </a:extLst>
          </p:cNvPr>
          <p:cNvSpPr>
            <a:spLocks noGrp="1"/>
          </p:cNvSpPr>
          <p:nvPr>
            <p:ph type="body" sz="quarter" idx="16"/>
          </p:nvPr>
        </p:nvSpPr>
        <p:spPr/>
        <p:txBody>
          <a:bodyPr/>
          <a:lstStyle/>
          <a:p>
            <a:r>
              <a:rPr lang="en-US" sz="1600" dirty="0"/>
              <a:t>A language model can predict the next word </a:t>
            </a:r>
            <a:br>
              <a:rPr lang="en-US" sz="1600" dirty="0"/>
            </a:br>
            <a:r>
              <a:rPr lang="en-US" sz="1600" dirty="0"/>
              <a:t>based on the given context.</a:t>
            </a:r>
          </a:p>
          <a:p>
            <a:endParaRPr lang="en-US" dirty="0"/>
          </a:p>
        </p:txBody>
      </p:sp>
      <p:sp>
        <p:nvSpPr>
          <p:cNvPr id="5" name="Rectangle 4">
            <a:extLst>
              <a:ext uri="{FF2B5EF4-FFF2-40B4-BE49-F238E27FC236}">
                <a16:creationId xmlns:a16="http://schemas.microsoft.com/office/drawing/2014/main" id="{A90DDA1A-FD61-160A-492C-1B65095876C1}"/>
              </a:ext>
            </a:extLst>
          </p:cNvPr>
          <p:cNvSpPr/>
          <p:nvPr/>
        </p:nvSpPr>
        <p:spPr>
          <a:xfrm>
            <a:off x="4047260" y="2882670"/>
            <a:ext cx="1252104" cy="841661"/>
          </a:xfrm>
          <a:prstGeom prst="rect">
            <a:avLst/>
          </a:prstGeom>
          <a:solidFill>
            <a:schemeClr val="accent6">
              <a:lumMod val="20000"/>
              <a:lumOff val="80000"/>
            </a:schemeClr>
          </a:solid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LM</a:t>
            </a:r>
          </a:p>
        </p:txBody>
      </p:sp>
      <p:sp>
        <p:nvSpPr>
          <p:cNvPr id="8" name="TextBox 7">
            <a:extLst>
              <a:ext uri="{FF2B5EF4-FFF2-40B4-BE49-F238E27FC236}">
                <a16:creationId xmlns:a16="http://schemas.microsoft.com/office/drawing/2014/main" id="{AFC70761-00C1-E8FF-5A66-378AD4A577CA}"/>
              </a:ext>
            </a:extLst>
          </p:cNvPr>
          <p:cNvSpPr txBox="1"/>
          <p:nvPr/>
        </p:nvSpPr>
        <p:spPr>
          <a:xfrm>
            <a:off x="1018309" y="3103937"/>
            <a:ext cx="2535382" cy="369332"/>
          </a:xfrm>
          <a:prstGeom prst="rect">
            <a:avLst/>
          </a:prstGeom>
          <a:noFill/>
        </p:spPr>
        <p:txBody>
          <a:bodyPr wrap="square">
            <a:spAutoFit/>
          </a:bodyPr>
          <a:lstStyle/>
          <a:p>
            <a:r>
              <a:rPr lang="en-US" sz="1800" dirty="0"/>
              <a:t>The cat is on the _??_</a:t>
            </a:r>
          </a:p>
        </p:txBody>
      </p:sp>
      <p:sp>
        <p:nvSpPr>
          <p:cNvPr id="9" name="TextBox 8">
            <a:extLst>
              <a:ext uri="{FF2B5EF4-FFF2-40B4-BE49-F238E27FC236}">
                <a16:creationId xmlns:a16="http://schemas.microsoft.com/office/drawing/2014/main" id="{C35B97BB-5AC2-4C3A-D644-65FA60EB3B3B}"/>
              </a:ext>
            </a:extLst>
          </p:cNvPr>
          <p:cNvSpPr txBox="1"/>
          <p:nvPr/>
        </p:nvSpPr>
        <p:spPr>
          <a:xfrm>
            <a:off x="6156613" y="2407207"/>
            <a:ext cx="1065068" cy="1708160"/>
          </a:xfrm>
          <a:prstGeom prst="rect">
            <a:avLst/>
          </a:prstGeom>
          <a:noFill/>
        </p:spPr>
        <p:txBody>
          <a:bodyPr wrap="square">
            <a:spAutoFit/>
          </a:bodyPr>
          <a:lstStyle/>
          <a:p>
            <a:r>
              <a:rPr lang="en-US" sz="1500" dirty="0">
                <a:latin typeface="Tahoma" panose="020B0604030504040204" pitchFamily="34" charset="0"/>
                <a:ea typeface="Tahoma" panose="020B0604030504040204" pitchFamily="34" charset="0"/>
                <a:cs typeface="Tahoma" panose="020B0604030504040204" pitchFamily="34" charset="0"/>
              </a:rPr>
              <a:t>roof</a:t>
            </a:r>
          </a:p>
          <a:p>
            <a:r>
              <a:rPr lang="en-US" sz="1500" dirty="0">
                <a:latin typeface="Tahoma" panose="020B0604030504040204" pitchFamily="34" charset="0"/>
                <a:ea typeface="Tahoma" panose="020B0604030504040204" pitchFamily="34" charset="0"/>
                <a:cs typeface="Tahoma" panose="020B0604030504040204" pitchFamily="34" charset="0"/>
              </a:rPr>
              <a:t>tree</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dirty="0">
                <a:latin typeface="Tahoma" panose="020B0604030504040204" pitchFamily="34" charset="0"/>
                <a:ea typeface="Tahoma" panose="020B0604030504040204" pitchFamily="34" charset="0"/>
                <a:cs typeface="Tahoma" panose="020B0604030504040204" pitchFamily="34" charset="0"/>
              </a:rPr>
              <a:t>moon</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dirty="0">
                <a:latin typeface="Tahoma" panose="020B0604030504040204" pitchFamily="34" charset="0"/>
                <a:ea typeface="Tahoma" panose="020B0604030504040204" pitchFamily="34" charset="0"/>
                <a:cs typeface="Tahoma" panose="020B0604030504040204" pitchFamily="34" charset="0"/>
              </a:rPr>
              <a:t>physics</a:t>
            </a:r>
          </a:p>
          <a:p>
            <a:r>
              <a:rPr lang="en-US" sz="1500" dirty="0">
                <a:latin typeface="Tahoma" panose="020B0604030504040204" pitchFamily="34" charset="0"/>
                <a:ea typeface="Tahoma" panose="020B0604030504040204" pitchFamily="34" charset="0"/>
                <a:cs typeface="Tahoma" panose="020B0604030504040204" pitchFamily="34" charset="0"/>
              </a:rPr>
              <a:t>the</a:t>
            </a:r>
          </a:p>
          <a:p>
            <a:r>
              <a:rPr lang="en-US" sz="1500" dirty="0">
                <a:latin typeface="Tahoma" panose="020B0604030504040204" pitchFamily="34" charset="0"/>
                <a:ea typeface="Tahoma" panose="020B0604030504040204" pitchFamily="34" charset="0"/>
                <a:cs typeface="Tahoma" panose="020B0604030504040204" pitchFamily="34" charset="0"/>
              </a:rPr>
              <a:t>protein</a:t>
            </a:r>
          </a:p>
          <a:p>
            <a:r>
              <a:rPr lang="en-US" sz="1500" dirty="0">
                <a:latin typeface="Tahoma" panose="020B0604030504040204" pitchFamily="34" charset="0"/>
                <a:ea typeface="Tahoma" panose="020B0604030504040204" pitchFamily="34" charset="0"/>
                <a:cs typeface="Tahoma" panose="020B0604030504040204" pitchFamily="34" charset="0"/>
              </a:rPr>
              <a:t>…</a:t>
            </a:r>
          </a:p>
        </p:txBody>
      </p:sp>
      <p:cxnSp>
        <p:nvCxnSpPr>
          <p:cNvPr id="11" name="Straight Arrow Connector 10">
            <a:extLst>
              <a:ext uri="{FF2B5EF4-FFF2-40B4-BE49-F238E27FC236}">
                <a16:creationId xmlns:a16="http://schemas.microsoft.com/office/drawing/2014/main" id="{23CC0FDA-CC51-CBC7-64AD-0B7FBF607C46}"/>
              </a:ext>
            </a:extLst>
          </p:cNvPr>
          <p:cNvCxnSpPr>
            <a:cxnSpLocks/>
          </p:cNvCxnSpPr>
          <p:nvPr/>
        </p:nvCxnSpPr>
        <p:spPr>
          <a:xfrm>
            <a:off x="5400974" y="3311548"/>
            <a:ext cx="42602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D7676FA-666B-A894-EC00-2B34BC23F732}"/>
              </a:ext>
            </a:extLst>
          </p:cNvPr>
          <p:cNvCxnSpPr>
            <a:cxnSpLocks/>
          </p:cNvCxnSpPr>
          <p:nvPr/>
        </p:nvCxnSpPr>
        <p:spPr>
          <a:xfrm>
            <a:off x="3549184" y="3311548"/>
            <a:ext cx="43209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Left Brace 17">
            <a:extLst>
              <a:ext uri="{FF2B5EF4-FFF2-40B4-BE49-F238E27FC236}">
                <a16:creationId xmlns:a16="http://schemas.microsoft.com/office/drawing/2014/main" id="{01505766-7F85-7C8F-67D0-A5BF3DE02C63}"/>
              </a:ext>
            </a:extLst>
          </p:cNvPr>
          <p:cNvSpPr/>
          <p:nvPr/>
        </p:nvSpPr>
        <p:spPr>
          <a:xfrm>
            <a:off x="5891645" y="2463851"/>
            <a:ext cx="264968" cy="1685077"/>
          </a:xfrm>
          <a:prstGeom prst="leftBrace">
            <a:avLst>
              <a:gd name="adj1" fmla="val 1181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9" name="TextBox 18">
            <a:extLst>
              <a:ext uri="{FF2B5EF4-FFF2-40B4-BE49-F238E27FC236}">
                <a16:creationId xmlns:a16="http://schemas.microsoft.com/office/drawing/2014/main" id="{EEE8C6DD-0642-9C66-F01B-D471FBA32B3E}"/>
              </a:ext>
            </a:extLst>
          </p:cNvPr>
          <p:cNvSpPr txBox="1"/>
          <p:nvPr/>
        </p:nvSpPr>
        <p:spPr>
          <a:xfrm>
            <a:off x="7039840" y="2411898"/>
            <a:ext cx="1719695" cy="1708160"/>
          </a:xfrm>
          <a:prstGeom prst="rect">
            <a:avLst/>
          </a:prstGeom>
          <a:noFill/>
        </p:spPr>
        <p:txBody>
          <a:bodyPr wrap="square">
            <a:spAutoFit/>
          </a:bodyPr>
          <a:lstStyle/>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roof|X</a:t>
            </a:r>
            <a:r>
              <a:rPr lang="en-US" sz="1500" dirty="0">
                <a:latin typeface="Tahoma" panose="020B0604030504040204" pitchFamily="34" charset="0"/>
                <a:ea typeface="Tahoma" panose="020B0604030504040204" pitchFamily="34" charset="0"/>
                <a:cs typeface="Tahoma" panose="020B0604030504040204" pitchFamily="34" charset="0"/>
              </a:rPr>
              <a:t>)=0.00</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tree|X</a:t>
            </a:r>
            <a:r>
              <a:rPr lang="en-US" sz="1500" dirty="0">
                <a:latin typeface="Tahoma" panose="020B0604030504040204" pitchFamily="34" charset="0"/>
                <a:ea typeface="Tahoma" panose="020B0604030504040204" pitchFamily="34" charset="0"/>
                <a:cs typeface="Tahoma" panose="020B0604030504040204" pitchFamily="34" charset="0"/>
              </a:rPr>
              <a:t>)=0.01</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moon|X</a:t>
            </a:r>
            <a:r>
              <a:rPr lang="en-US" sz="1500" dirty="0">
                <a:latin typeface="Tahoma" panose="020B0604030504040204" pitchFamily="34" charset="0"/>
                <a:ea typeface="Tahoma" panose="020B0604030504040204" pitchFamily="34" charset="0"/>
                <a:cs typeface="Tahoma" panose="020B0604030504040204" pitchFamily="34" charset="0"/>
              </a:rPr>
              <a:t>)=0.01</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physics|X</a:t>
            </a:r>
            <a:r>
              <a:rPr lang="en-US" sz="1500" dirty="0">
                <a:latin typeface="Tahoma" panose="020B0604030504040204" pitchFamily="34" charset="0"/>
                <a:ea typeface="Tahoma" panose="020B0604030504040204" pitchFamily="34" charset="0"/>
                <a:cs typeface="Tahoma" panose="020B0604030504040204" pitchFamily="34" charset="0"/>
              </a:rPr>
              <a:t>)=0.1</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the|X</a:t>
            </a:r>
            <a:r>
              <a:rPr lang="en-US" sz="1500" dirty="0">
                <a:latin typeface="Tahoma" panose="020B0604030504040204" pitchFamily="34" charset="0"/>
                <a:ea typeface="Tahoma" panose="020B0604030504040204" pitchFamily="34" charset="0"/>
                <a:cs typeface="Tahoma" panose="020B0604030504040204" pitchFamily="34" charset="0"/>
              </a:rPr>
              <a:t>)=0.1</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protein|X</a:t>
            </a:r>
            <a:r>
              <a:rPr lang="en-US" sz="1500" dirty="0">
                <a:latin typeface="Tahoma" panose="020B0604030504040204" pitchFamily="34" charset="0"/>
                <a:ea typeface="Tahoma" panose="020B0604030504040204" pitchFamily="34" charset="0"/>
                <a:cs typeface="Tahoma" panose="020B0604030504040204" pitchFamily="34" charset="0"/>
              </a:rPr>
              <a:t>)=0.3</a:t>
            </a:r>
          </a:p>
          <a:p>
            <a:r>
              <a:rPr lang="en-US" sz="1500" dirty="0">
                <a:latin typeface="Tahoma" panose="020B0604030504040204" pitchFamily="34" charset="0"/>
                <a:ea typeface="Tahoma" panose="020B0604030504040204" pitchFamily="34" charset="0"/>
                <a:cs typeface="Tahoma" panose="020B0604030504040204" pitchFamily="34" charset="0"/>
              </a:rPr>
              <a:t>...</a:t>
            </a:r>
          </a:p>
        </p:txBody>
      </p:sp>
      <p:sp>
        <p:nvSpPr>
          <p:cNvPr id="6" name="TextBox 5">
            <a:extLst>
              <a:ext uri="{FF2B5EF4-FFF2-40B4-BE49-F238E27FC236}">
                <a16:creationId xmlns:a16="http://schemas.microsoft.com/office/drawing/2014/main" id="{A9AC0332-704C-8EEA-99C7-39249FEB697B}"/>
              </a:ext>
            </a:extLst>
          </p:cNvPr>
          <p:cNvSpPr txBox="1"/>
          <p:nvPr/>
        </p:nvSpPr>
        <p:spPr>
          <a:xfrm>
            <a:off x="6853483" y="0"/>
            <a:ext cx="2478024" cy="307777"/>
          </a:xfrm>
          <a:prstGeom prst="rect">
            <a:avLst/>
          </a:prstGeom>
          <a:noFill/>
        </p:spPr>
        <p:txBody>
          <a:bodyPr wrap="square">
            <a:spAutoFit/>
          </a:bodyPr>
          <a:lstStyle/>
          <a:p>
            <a:pPr algn="ctr"/>
            <a:r>
              <a:rPr lang="en-US" sz="1400" spc="-10" dirty="0">
                <a:solidFill>
                  <a:schemeClr val="bg1">
                    <a:lumMod val="50000"/>
                  </a:schemeClr>
                </a:solidFill>
                <a:latin typeface="Corbel" panose="020B0503020204020204" pitchFamily="34" charset="0"/>
                <a:cs typeface="Calibri"/>
              </a:rPr>
              <a:t>[slide credit: Arman Cohan]</a:t>
            </a:r>
            <a:endParaRPr lang="en-US" dirty="0">
              <a:solidFill>
                <a:schemeClr val="bg1">
                  <a:lumMod val="50000"/>
                </a:schemeClr>
              </a:solidFill>
              <a:latin typeface="Corbel" panose="020B0503020204020204" pitchFamily="34" charset="0"/>
            </a:endParaRPr>
          </a:p>
        </p:txBody>
      </p:sp>
      <p:sp>
        <p:nvSpPr>
          <p:cNvPr id="23" name="TextBox 22">
            <a:extLst>
              <a:ext uri="{FF2B5EF4-FFF2-40B4-BE49-F238E27FC236}">
                <a16:creationId xmlns:a16="http://schemas.microsoft.com/office/drawing/2014/main" id="{D97D31AD-46FE-98CB-F033-3092564C79B1}"/>
              </a:ext>
            </a:extLst>
          </p:cNvPr>
          <p:cNvSpPr txBox="1"/>
          <p:nvPr/>
        </p:nvSpPr>
        <p:spPr>
          <a:xfrm>
            <a:off x="6356906" y="2097058"/>
            <a:ext cx="2402629" cy="307777"/>
          </a:xfrm>
          <a:prstGeom prst="rect">
            <a:avLst/>
          </a:prstGeom>
          <a:noFill/>
        </p:spPr>
        <p:txBody>
          <a:bodyPr wrap="square">
            <a:spAutoFit/>
          </a:bodyPr>
          <a:lstStyle/>
          <a:p>
            <a:r>
              <a:rPr lang="en-US" sz="1400" dirty="0"/>
              <a:t>X := The cat is on the </a:t>
            </a:r>
            <a:endParaRPr lang="en-US" dirty="0"/>
          </a:p>
        </p:txBody>
      </p:sp>
    </p:spTree>
    <p:extLst>
      <p:ext uri="{BB962C8B-B14F-4D97-AF65-F5344CB8AC3E}">
        <p14:creationId xmlns:p14="http://schemas.microsoft.com/office/powerpoint/2010/main" val="1977831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EDC53-1720-082A-3365-37CF5FEBD9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17F4E4-4D38-DE18-FA00-88F144A95283}"/>
              </a:ext>
            </a:extLst>
          </p:cNvPr>
          <p:cNvSpPr>
            <a:spLocks noGrp="1"/>
          </p:cNvSpPr>
          <p:nvPr>
            <p:ph type="title"/>
          </p:nvPr>
        </p:nvSpPr>
        <p:spPr/>
        <p:txBody>
          <a:bodyPr/>
          <a:lstStyle/>
          <a:p>
            <a:r>
              <a:rPr lang="en-US" dirty="0"/>
              <a:t>Large Language Models</a:t>
            </a:r>
          </a:p>
        </p:txBody>
      </p:sp>
      <p:sp>
        <p:nvSpPr>
          <p:cNvPr id="3" name="Text Placeholder 2">
            <a:extLst>
              <a:ext uri="{FF2B5EF4-FFF2-40B4-BE49-F238E27FC236}">
                <a16:creationId xmlns:a16="http://schemas.microsoft.com/office/drawing/2014/main" id="{0E1FED74-5865-38B4-4301-479A75352CFC}"/>
              </a:ext>
            </a:extLst>
          </p:cNvPr>
          <p:cNvSpPr>
            <a:spLocks noGrp="1"/>
          </p:cNvSpPr>
          <p:nvPr>
            <p:ph type="body" sz="quarter" idx="16"/>
          </p:nvPr>
        </p:nvSpPr>
        <p:spPr/>
        <p:txBody>
          <a:bodyPr/>
          <a:lstStyle/>
          <a:p>
            <a:r>
              <a:rPr lang="en-US" sz="1600" dirty="0"/>
              <a:t>A language model can predict the next word </a:t>
            </a:r>
            <a:br>
              <a:rPr lang="en-US" sz="1600" dirty="0"/>
            </a:br>
            <a:r>
              <a:rPr lang="en-US" sz="1600" dirty="0"/>
              <a:t>based on the given context.</a:t>
            </a:r>
          </a:p>
          <a:p>
            <a:endParaRPr lang="en-US" dirty="0"/>
          </a:p>
        </p:txBody>
      </p:sp>
      <p:sp>
        <p:nvSpPr>
          <p:cNvPr id="5" name="Rectangle 4">
            <a:extLst>
              <a:ext uri="{FF2B5EF4-FFF2-40B4-BE49-F238E27FC236}">
                <a16:creationId xmlns:a16="http://schemas.microsoft.com/office/drawing/2014/main" id="{B4348F9B-CF8F-17D1-CD88-B31B74F8ACE2}"/>
              </a:ext>
            </a:extLst>
          </p:cNvPr>
          <p:cNvSpPr/>
          <p:nvPr/>
        </p:nvSpPr>
        <p:spPr>
          <a:xfrm>
            <a:off x="4047260" y="2105838"/>
            <a:ext cx="1252104" cy="841661"/>
          </a:xfrm>
          <a:prstGeom prst="rect">
            <a:avLst/>
          </a:prstGeom>
          <a:solidFill>
            <a:schemeClr val="accent6">
              <a:lumMod val="20000"/>
              <a:lumOff val="80000"/>
            </a:schemeClr>
          </a:solid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LM1</a:t>
            </a:r>
          </a:p>
        </p:txBody>
      </p:sp>
      <p:sp>
        <p:nvSpPr>
          <p:cNvPr id="8" name="TextBox 7">
            <a:extLst>
              <a:ext uri="{FF2B5EF4-FFF2-40B4-BE49-F238E27FC236}">
                <a16:creationId xmlns:a16="http://schemas.microsoft.com/office/drawing/2014/main" id="{A0B3AB2A-5A86-283B-A198-DC8D7FD5D3A2}"/>
              </a:ext>
            </a:extLst>
          </p:cNvPr>
          <p:cNvSpPr txBox="1"/>
          <p:nvPr/>
        </p:nvSpPr>
        <p:spPr>
          <a:xfrm>
            <a:off x="1018309" y="3103937"/>
            <a:ext cx="2535382" cy="369332"/>
          </a:xfrm>
          <a:prstGeom prst="rect">
            <a:avLst/>
          </a:prstGeom>
          <a:noFill/>
        </p:spPr>
        <p:txBody>
          <a:bodyPr wrap="square">
            <a:spAutoFit/>
          </a:bodyPr>
          <a:lstStyle/>
          <a:p>
            <a:r>
              <a:rPr lang="en-US" sz="1800" dirty="0"/>
              <a:t>The cat is on the _??_</a:t>
            </a:r>
          </a:p>
        </p:txBody>
      </p:sp>
      <p:sp>
        <p:nvSpPr>
          <p:cNvPr id="9" name="TextBox 8">
            <a:extLst>
              <a:ext uri="{FF2B5EF4-FFF2-40B4-BE49-F238E27FC236}">
                <a16:creationId xmlns:a16="http://schemas.microsoft.com/office/drawing/2014/main" id="{4E2CB970-070B-BCA8-C8AC-67B4A0F93EE4}"/>
              </a:ext>
            </a:extLst>
          </p:cNvPr>
          <p:cNvSpPr txBox="1"/>
          <p:nvPr/>
        </p:nvSpPr>
        <p:spPr>
          <a:xfrm>
            <a:off x="6156613" y="1500903"/>
            <a:ext cx="1065068" cy="1708160"/>
          </a:xfrm>
          <a:prstGeom prst="rect">
            <a:avLst/>
          </a:prstGeom>
          <a:noFill/>
        </p:spPr>
        <p:txBody>
          <a:bodyPr wrap="square">
            <a:spAutoFit/>
          </a:bodyPr>
          <a:lstStyle/>
          <a:p>
            <a:r>
              <a:rPr lang="en-US" sz="1500" dirty="0">
                <a:latin typeface="Tahoma" panose="020B0604030504040204" pitchFamily="34" charset="0"/>
                <a:ea typeface="Tahoma" panose="020B0604030504040204" pitchFamily="34" charset="0"/>
                <a:cs typeface="Tahoma" panose="020B0604030504040204" pitchFamily="34" charset="0"/>
              </a:rPr>
              <a:t>roof</a:t>
            </a:r>
          </a:p>
          <a:p>
            <a:r>
              <a:rPr lang="en-US" sz="1500" dirty="0">
                <a:latin typeface="Tahoma" panose="020B0604030504040204" pitchFamily="34" charset="0"/>
                <a:ea typeface="Tahoma" panose="020B0604030504040204" pitchFamily="34" charset="0"/>
                <a:cs typeface="Tahoma" panose="020B0604030504040204" pitchFamily="34" charset="0"/>
              </a:rPr>
              <a:t>tree</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dirty="0">
                <a:latin typeface="Tahoma" panose="020B0604030504040204" pitchFamily="34" charset="0"/>
                <a:ea typeface="Tahoma" panose="020B0604030504040204" pitchFamily="34" charset="0"/>
                <a:cs typeface="Tahoma" panose="020B0604030504040204" pitchFamily="34" charset="0"/>
              </a:rPr>
              <a:t>moon</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dirty="0">
                <a:latin typeface="Tahoma" panose="020B0604030504040204" pitchFamily="34" charset="0"/>
                <a:ea typeface="Tahoma" panose="020B0604030504040204" pitchFamily="34" charset="0"/>
                <a:cs typeface="Tahoma" panose="020B0604030504040204" pitchFamily="34" charset="0"/>
              </a:rPr>
              <a:t>physics</a:t>
            </a:r>
          </a:p>
          <a:p>
            <a:r>
              <a:rPr lang="en-US" sz="1500" dirty="0">
                <a:latin typeface="Tahoma" panose="020B0604030504040204" pitchFamily="34" charset="0"/>
                <a:ea typeface="Tahoma" panose="020B0604030504040204" pitchFamily="34" charset="0"/>
                <a:cs typeface="Tahoma" panose="020B0604030504040204" pitchFamily="34" charset="0"/>
              </a:rPr>
              <a:t>the</a:t>
            </a:r>
          </a:p>
          <a:p>
            <a:r>
              <a:rPr lang="en-US" sz="1500" dirty="0">
                <a:latin typeface="Tahoma" panose="020B0604030504040204" pitchFamily="34" charset="0"/>
                <a:ea typeface="Tahoma" panose="020B0604030504040204" pitchFamily="34" charset="0"/>
                <a:cs typeface="Tahoma" panose="020B0604030504040204" pitchFamily="34" charset="0"/>
              </a:rPr>
              <a:t>protein</a:t>
            </a:r>
          </a:p>
          <a:p>
            <a:r>
              <a:rPr lang="en-US" sz="1500" dirty="0">
                <a:latin typeface="Tahoma" panose="020B0604030504040204" pitchFamily="34" charset="0"/>
                <a:ea typeface="Tahoma" panose="020B0604030504040204" pitchFamily="34" charset="0"/>
                <a:cs typeface="Tahoma" panose="020B0604030504040204" pitchFamily="34" charset="0"/>
              </a:rPr>
              <a:t>…</a:t>
            </a:r>
          </a:p>
        </p:txBody>
      </p:sp>
      <p:cxnSp>
        <p:nvCxnSpPr>
          <p:cNvPr id="11" name="Straight Arrow Connector 10">
            <a:extLst>
              <a:ext uri="{FF2B5EF4-FFF2-40B4-BE49-F238E27FC236}">
                <a16:creationId xmlns:a16="http://schemas.microsoft.com/office/drawing/2014/main" id="{F6FD24C2-016E-B2B8-1F41-DBE1EFC5BA28}"/>
              </a:ext>
            </a:extLst>
          </p:cNvPr>
          <p:cNvCxnSpPr>
            <a:cxnSpLocks/>
          </p:cNvCxnSpPr>
          <p:nvPr/>
        </p:nvCxnSpPr>
        <p:spPr>
          <a:xfrm>
            <a:off x="5392882" y="2405288"/>
            <a:ext cx="42602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DA2BDD7-E01E-058E-AAF5-BCD9AC7DCB83}"/>
              </a:ext>
            </a:extLst>
          </p:cNvPr>
          <p:cNvCxnSpPr>
            <a:cxnSpLocks/>
          </p:cNvCxnSpPr>
          <p:nvPr/>
        </p:nvCxnSpPr>
        <p:spPr>
          <a:xfrm flipV="1">
            <a:off x="3397865" y="2452255"/>
            <a:ext cx="555876" cy="63724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Left Brace 17">
            <a:extLst>
              <a:ext uri="{FF2B5EF4-FFF2-40B4-BE49-F238E27FC236}">
                <a16:creationId xmlns:a16="http://schemas.microsoft.com/office/drawing/2014/main" id="{0242AE6A-6D4A-A113-C5E0-5C96547C9ABA}"/>
              </a:ext>
            </a:extLst>
          </p:cNvPr>
          <p:cNvSpPr/>
          <p:nvPr/>
        </p:nvSpPr>
        <p:spPr>
          <a:xfrm>
            <a:off x="5891645" y="1557547"/>
            <a:ext cx="264968" cy="1685077"/>
          </a:xfrm>
          <a:prstGeom prst="leftBrace">
            <a:avLst>
              <a:gd name="adj1" fmla="val 1181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9" name="TextBox 18">
            <a:extLst>
              <a:ext uri="{FF2B5EF4-FFF2-40B4-BE49-F238E27FC236}">
                <a16:creationId xmlns:a16="http://schemas.microsoft.com/office/drawing/2014/main" id="{F54AEA43-29E0-2C8D-3597-9BEC097BF8B1}"/>
              </a:ext>
            </a:extLst>
          </p:cNvPr>
          <p:cNvSpPr txBox="1"/>
          <p:nvPr/>
        </p:nvSpPr>
        <p:spPr>
          <a:xfrm>
            <a:off x="7039840" y="1505594"/>
            <a:ext cx="1719695" cy="1708160"/>
          </a:xfrm>
          <a:prstGeom prst="rect">
            <a:avLst/>
          </a:prstGeom>
          <a:noFill/>
        </p:spPr>
        <p:txBody>
          <a:bodyPr wrap="square">
            <a:spAutoFit/>
          </a:bodyPr>
          <a:lstStyle/>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roof|X</a:t>
            </a:r>
            <a:r>
              <a:rPr lang="en-US" sz="1500" dirty="0">
                <a:latin typeface="Tahoma" panose="020B0604030504040204" pitchFamily="34" charset="0"/>
                <a:ea typeface="Tahoma" panose="020B0604030504040204" pitchFamily="34" charset="0"/>
                <a:cs typeface="Tahoma" panose="020B0604030504040204" pitchFamily="34" charset="0"/>
              </a:rPr>
              <a:t>)=0.00</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tree|X</a:t>
            </a:r>
            <a:r>
              <a:rPr lang="en-US" sz="1500" dirty="0">
                <a:latin typeface="Tahoma" panose="020B0604030504040204" pitchFamily="34" charset="0"/>
                <a:ea typeface="Tahoma" panose="020B0604030504040204" pitchFamily="34" charset="0"/>
                <a:cs typeface="Tahoma" panose="020B0604030504040204" pitchFamily="34" charset="0"/>
              </a:rPr>
              <a:t>)=0.01</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moon|X</a:t>
            </a:r>
            <a:r>
              <a:rPr lang="en-US" sz="1500" dirty="0">
                <a:latin typeface="Tahoma" panose="020B0604030504040204" pitchFamily="34" charset="0"/>
                <a:ea typeface="Tahoma" panose="020B0604030504040204" pitchFamily="34" charset="0"/>
                <a:cs typeface="Tahoma" panose="020B0604030504040204" pitchFamily="34" charset="0"/>
              </a:rPr>
              <a:t>)=0.01</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physics|X</a:t>
            </a:r>
            <a:r>
              <a:rPr lang="en-US" sz="1500" dirty="0">
                <a:latin typeface="Tahoma" panose="020B0604030504040204" pitchFamily="34" charset="0"/>
                <a:ea typeface="Tahoma" panose="020B0604030504040204" pitchFamily="34" charset="0"/>
                <a:cs typeface="Tahoma" panose="020B0604030504040204" pitchFamily="34" charset="0"/>
              </a:rPr>
              <a:t>)=0.1</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the|X</a:t>
            </a:r>
            <a:r>
              <a:rPr lang="en-US" sz="1500" dirty="0">
                <a:latin typeface="Tahoma" panose="020B0604030504040204" pitchFamily="34" charset="0"/>
                <a:ea typeface="Tahoma" panose="020B0604030504040204" pitchFamily="34" charset="0"/>
                <a:cs typeface="Tahoma" panose="020B0604030504040204" pitchFamily="34" charset="0"/>
              </a:rPr>
              <a:t>)=0.1</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protein|X</a:t>
            </a:r>
            <a:r>
              <a:rPr lang="en-US" sz="1500" dirty="0">
                <a:latin typeface="Tahoma" panose="020B0604030504040204" pitchFamily="34" charset="0"/>
                <a:ea typeface="Tahoma" panose="020B0604030504040204" pitchFamily="34" charset="0"/>
                <a:cs typeface="Tahoma" panose="020B0604030504040204" pitchFamily="34" charset="0"/>
              </a:rPr>
              <a:t>)=0.3</a:t>
            </a:r>
          </a:p>
          <a:p>
            <a:r>
              <a:rPr lang="en-US" sz="1500" dirty="0">
                <a:latin typeface="Tahoma" panose="020B0604030504040204" pitchFamily="34" charset="0"/>
                <a:ea typeface="Tahoma" panose="020B0604030504040204" pitchFamily="34" charset="0"/>
                <a:cs typeface="Tahoma" panose="020B0604030504040204" pitchFamily="34" charset="0"/>
              </a:rPr>
              <a:t>...</a:t>
            </a:r>
          </a:p>
        </p:txBody>
      </p:sp>
      <p:cxnSp>
        <p:nvCxnSpPr>
          <p:cNvPr id="4" name="Straight Arrow Connector 3">
            <a:extLst>
              <a:ext uri="{FF2B5EF4-FFF2-40B4-BE49-F238E27FC236}">
                <a16:creationId xmlns:a16="http://schemas.microsoft.com/office/drawing/2014/main" id="{C957E1F1-504D-5717-7B37-63216AE3A402}"/>
              </a:ext>
            </a:extLst>
          </p:cNvPr>
          <p:cNvCxnSpPr>
            <a:cxnSpLocks/>
          </p:cNvCxnSpPr>
          <p:nvPr/>
        </p:nvCxnSpPr>
        <p:spPr>
          <a:xfrm>
            <a:off x="3397865" y="3487707"/>
            <a:ext cx="555876" cy="74253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4A65B4-A1E2-20E2-CB56-B34CA35F4A89}"/>
              </a:ext>
            </a:extLst>
          </p:cNvPr>
          <p:cNvSpPr/>
          <p:nvPr/>
        </p:nvSpPr>
        <p:spPr>
          <a:xfrm>
            <a:off x="4047260" y="3875485"/>
            <a:ext cx="1252104" cy="841661"/>
          </a:xfrm>
          <a:prstGeom prst="rect">
            <a:avLst/>
          </a:prstGeom>
          <a:solidFill>
            <a:schemeClr val="accent6">
              <a:lumMod val="20000"/>
              <a:lumOff val="80000"/>
            </a:schemeClr>
          </a:solid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LM2</a:t>
            </a:r>
          </a:p>
        </p:txBody>
      </p:sp>
      <p:sp>
        <p:nvSpPr>
          <p:cNvPr id="15" name="TextBox 14">
            <a:extLst>
              <a:ext uri="{FF2B5EF4-FFF2-40B4-BE49-F238E27FC236}">
                <a16:creationId xmlns:a16="http://schemas.microsoft.com/office/drawing/2014/main" id="{5CD9F08D-BB5D-81FF-F8D9-73FBD27EF7AC}"/>
              </a:ext>
            </a:extLst>
          </p:cNvPr>
          <p:cNvSpPr txBox="1"/>
          <p:nvPr/>
        </p:nvSpPr>
        <p:spPr>
          <a:xfrm>
            <a:off x="6156613" y="3382499"/>
            <a:ext cx="1065068" cy="1708160"/>
          </a:xfrm>
          <a:prstGeom prst="rect">
            <a:avLst/>
          </a:prstGeom>
          <a:noFill/>
        </p:spPr>
        <p:txBody>
          <a:bodyPr wrap="square">
            <a:spAutoFit/>
          </a:bodyPr>
          <a:lstStyle/>
          <a:p>
            <a:r>
              <a:rPr lang="en-US" sz="1500" dirty="0"/>
              <a:t>roof</a:t>
            </a:r>
          </a:p>
          <a:p>
            <a:r>
              <a:rPr lang="en-US" sz="1500" dirty="0"/>
              <a:t>tree</a:t>
            </a:r>
            <a:br>
              <a:rPr lang="en-US" sz="1500" dirty="0"/>
            </a:br>
            <a:r>
              <a:rPr lang="en-US" sz="1500" dirty="0"/>
              <a:t>moon</a:t>
            </a:r>
            <a:br>
              <a:rPr lang="en-US" sz="1500" dirty="0"/>
            </a:br>
            <a:r>
              <a:rPr lang="en-US" sz="1500" dirty="0"/>
              <a:t>physics</a:t>
            </a:r>
          </a:p>
          <a:p>
            <a:r>
              <a:rPr lang="en-US" sz="1500" dirty="0"/>
              <a:t>the</a:t>
            </a:r>
          </a:p>
          <a:p>
            <a:r>
              <a:rPr lang="en-US" sz="1500" dirty="0"/>
              <a:t>protein</a:t>
            </a:r>
          </a:p>
          <a:p>
            <a:r>
              <a:rPr lang="en-US" sz="1500" dirty="0"/>
              <a:t>…</a:t>
            </a:r>
          </a:p>
        </p:txBody>
      </p:sp>
      <p:cxnSp>
        <p:nvCxnSpPr>
          <p:cNvPr id="16" name="Straight Arrow Connector 15">
            <a:extLst>
              <a:ext uri="{FF2B5EF4-FFF2-40B4-BE49-F238E27FC236}">
                <a16:creationId xmlns:a16="http://schemas.microsoft.com/office/drawing/2014/main" id="{8D9C132C-7F9D-DE96-86F7-4FD3F49978B9}"/>
              </a:ext>
            </a:extLst>
          </p:cNvPr>
          <p:cNvCxnSpPr>
            <a:cxnSpLocks/>
          </p:cNvCxnSpPr>
          <p:nvPr/>
        </p:nvCxnSpPr>
        <p:spPr>
          <a:xfrm>
            <a:off x="5392882" y="4303068"/>
            <a:ext cx="42602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Left Brace 16">
            <a:extLst>
              <a:ext uri="{FF2B5EF4-FFF2-40B4-BE49-F238E27FC236}">
                <a16:creationId xmlns:a16="http://schemas.microsoft.com/office/drawing/2014/main" id="{9630251D-6E3B-4E41-53D5-B313D9406C85}"/>
              </a:ext>
            </a:extLst>
          </p:cNvPr>
          <p:cNvSpPr/>
          <p:nvPr/>
        </p:nvSpPr>
        <p:spPr>
          <a:xfrm>
            <a:off x="5891645" y="3455328"/>
            <a:ext cx="264968" cy="1685077"/>
          </a:xfrm>
          <a:prstGeom prst="leftBrace">
            <a:avLst>
              <a:gd name="adj1" fmla="val 11813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0" name="TextBox 19">
            <a:extLst>
              <a:ext uri="{FF2B5EF4-FFF2-40B4-BE49-F238E27FC236}">
                <a16:creationId xmlns:a16="http://schemas.microsoft.com/office/drawing/2014/main" id="{59A36154-68C3-C737-FFF7-950DB122A64A}"/>
              </a:ext>
            </a:extLst>
          </p:cNvPr>
          <p:cNvSpPr txBox="1"/>
          <p:nvPr/>
        </p:nvSpPr>
        <p:spPr>
          <a:xfrm>
            <a:off x="7039840" y="3362914"/>
            <a:ext cx="1719695" cy="1708160"/>
          </a:xfrm>
          <a:prstGeom prst="rect">
            <a:avLst/>
          </a:prstGeom>
          <a:noFill/>
        </p:spPr>
        <p:txBody>
          <a:bodyPr wrap="square">
            <a:spAutoFit/>
          </a:bodyPr>
          <a:lstStyle/>
          <a:p>
            <a:r>
              <a:rPr lang="en-US" sz="1500" b="1" dirty="0"/>
              <a:t>P</a:t>
            </a:r>
            <a:r>
              <a:rPr lang="en-US" sz="1500" dirty="0"/>
              <a:t>(</a:t>
            </a:r>
            <a:r>
              <a:rPr lang="en-US" sz="1500" dirty="0" err="1"/>
              <a:t>roof|X</a:t>
            </a:r>
            <a:r>
              <a:rPr lang="en-US" sz="1500" dirty="0"/>
              <a:t>)=0.14</a:t>
            </a:r>
          </a:p>
          <a:p>
            <a:r>
              <a:rPr lang="en-US" sz="1500" b="1" dirty="0"/>
              <a:t>P</a:t>
            </a:r>
            <a:r>
              <a:rPr lang="en-US" sz="1500" dirty="0"/>
              <a:t>(</a:t>
            </a:r>
            <a:r>
              <a:rPr lang="en-US" sz="1500" dirty="0" err="1"/>
              <a:t>tree|X</a:t>
            </a:r>
            <a:r>
              <a:rPr lang="en-US" sz="1500" dirty="0"/>
              <a:t>)=0.13</a:t>
            </a:r>
            <a:br>
              <a:rPr lang="en-US" sz="1500" dirty="0"/>
            </a:br>
            <a:r>
              <a:rPr lang="en-US" sz="1500" b="1" dirty="0"/>
              <a:t>P</a:t>
            </a:r>
            <a:r>
              <a:rPr lang="en-US" sz="1500" dirty="0"/>
              <a:t>(</a:t>
            </a:r>
            <a:r>
              <a:rPr lang="en-US" sz="1500" dirty="0" err="1"/>
              <a:t>moon|X</a:t>
            </a:r>
            <a:r>
              <a:rPr lang="en-US" sz="1500" dirty="0"/>
              <a:t>)=0.001</a:t>
            </a:r>
            <a:br>
              <a:rPr lang="en-US" sz="1500" dirty="0"/>
            </a:br>
            <a:r>
              <a:rPr lang="en-US" sz="1500" b="1" dirty="0"/>
              <a:t>P</a:t>
            </a:r>
            <a:r>
              <a:rPr lang="en-US" sz="1500" dirty="0"/>
              <a:t>(</a:t>
            </a:r>
            <a:r>
              <a:rPr lang="en-US" sz="1500" dirty="0" err="1"/>
              <a:t>physics|X</a:t>
            </a:r>
            <a:r>
              <a:rPr lang="en-US" sz="1500" dirty="0"/>
              <a:t>)=0.0</a:t>
            </a:r>
          </a:p>
          <a:p>
            <a:r>
              <a:rPr lang="en-US" sz="1500" b="1" dirty="0"/>
              <a:t>P</a:t>
            </a:r>
            <a:r>
              <a:rPr lang="en-US" sz="1500" dirty="0"/>
              <a:t>(</a:t>
            </a:r>
            <a:r>
              <a:rPr lang="en-US" sz="1500" dirty="0" err="1"/>
              <a:t>the|X</a:t>
            </a:r>
            <a:r>
              <a:rPr lang="en-US" sz="1500" dirty="0"/>
              <a:t>)=0.000</a:t>
            </a:r>
          </a:p>
          <a:p>
            <a:r>
              <a:rPr lang="en-US" sz="1500" b="1" dirty="0"/>
              <a:t>P</a:t>
            </a:r>
            <a:r>
              <a:rPr lang="en-US" sz="1500" dirty="0"/>
              <a:t>(</a:t>
            </a:r>
            <a:r>
              <a:rPr lang="en-US" sz="1500" dirty="0" err="1"/>
              <a:t>protein|X</a:t>
            </a:r>
            <a:r>
              <a:rPr lang="en-US" sz="1500" dirty="0"/>
              <a:t>)=0.00</a:t>
            </a:r>
          </a:p>
          <a:p>
            <a:r>
              <a:rPr lang="en-US" sz="1500" dirty="0"/>
              <a:t>…</a:t>
            </a:r>
          </a:p>
        </p:txBody>
      </p:sp>
      <p:sp>
        <p:nvSpPr>
          <p:cNvPr id="6" name="TextBox 5">
            <a:extLst>
              <a:ext uri="{FF2B5EF4-FFF2-40B4-BE49-F238E27FC236}">
                <a16:creationId xmlns:a16="http://schemas.microsoft.com/office/drawing/2014/main" id="{04C5B99D-BF4E-B384-AA5E-C0B40C45F41A}"/>
              </a:ext>
            </a:extLst>
          </p:cNvPr>
          <p:cNvSpPr txBox="1"/>
          <p:nvPr/>
        </p:nvSpPr>
        <p:spPr>
          <a:xfrm>
            <a:off x="6853483" y="0"/>
            <a:ext cx="2478024" cy="307777"/>
          </a:xfrm>
          <a:prstGeom prst="rect">
            <a:avLst/>
          </a:prstGeom>
          <a:noFill/>
        </p:spPr>
        <p:txBody>
          <a:bodyPr wrap="square">
            <a:spAutoFit/>
          </a:bodyPr>
          <a:lstStyle/>
          <a:p>
            <a:pPr algn="ctr"/>
            <a:r>
              <a:rPr lang="en-US" sz="1400" spc="-10" dirty="0">
                <a:solidFill>
                  <a:schemeClr val="bg1">
                    <a:lumMod val="50000"/>
                  </a:schemeClr>
                </a:solidFill>
                <a:latin typeface="Corbel" panose="020B0503020204020204" pitchFamily="34" charset="0"/>
                <a:cs typeface="Calibri"/>
              </a:rPr>
              <a:t>[slide credit: Arman Cohan]</a:t>
            </a:r>
            <a:endParaRPr lang="en-US" dirty="0">
              <a:solidFill>
                <a:schemeClr val="bg1">
                  <a:lumMod val="50000"/>
                </a:schemeClr>
              </a:solidFill>
              <a:latin typeface="Corbel" panose="020B0503020204020204" pitchFamily="34" charset="0"/>
            </a:endParaRPr>
          </a:p>
        </p:txBody>
      </p:sp>
      <p:sp>
        <p:nvSpPr>
          <p:cNvPr id="10" name="TextBox 9">
            <a:extLst>
              <a:ext uri="{FF2B5EF4-FFF2-40B4-BE49-F238E27FC236}">
                <a16:creationId xmlns:a16="http://schemas.microsoft.com/office/drawing/2014/main" id="{9D1C991B-51AF-1762-8883-437F34D87B36}"/>
              </a:ext>
            </a:extLst>
          </p:cNvPr>
          <p:cNvSpPr txBox="1"/>
          <p:nvPr/>
        </p:nvSpPr>
        <p:spPr>
          <a:xfrm>
            <a:off x="732597" y="3875485"/>
            <a:ext cx="2613314" cy="459700"/>
          </a:xfrm>
          <a:prstGeom prst="roundRect">
            <a:avLst/>
          </a:prstGeom>
          <a:solidFill>
            <a:schemeClr val="accent4">
              <a:lumMod val="20000"/>
              <a:lumOff val="80000"/>
            </a:schemeClr>
          </a:solidFill>
        </p:spPr>
        <p:txBody>
          <a:bodyPr wrap="square">
            <a:spAutoFit/>
          </a:bodyPr>
          <a:lstStyle/>
          <a:p>
            <a:r>
              <a:rPr lang="en-US" sz="2100" dirty="0"/>
              <a:t>Which LM is better?</a:t>
            </a:r>
          </a:p>
        </p:txBody>
      </p:sp>
      <p:sp>
        <p:nvSpPr>
          <p:cNvPr id="23" name="TextBox 22">
            <a:extLst>
              <a:ext uri="{FF2B5EF4-FFF2-40B4-BE49-F238E27FC236}">
                <a16:creationId xmlns:a16="http://schemas.microsoft.com/office/drawing/2014/main" id="{34796ED5-665A-DAF6-7F31-CF59A2ED79C2}"/>
              </a:ext>
            </a:extLst>
          </p:cNvPr>
          <p:cNvSpPr txBox="1"/>
          <p:nvPr/>
        </p:nvSpPr>
        <p:spPr>
          <a:xfrm>
            <a:off x="6356906" y="1190754"/>
            <a:ext cx="2402629" cy="307777"/>
          </a:xfrm>
          <a:prstGeom prst="rect">
            <a:avLst/>
          </a:prstGeom>
          <a:noFill/>
        </p:spPr>
        <p:txBody>
          <a:bodyPr wrap="square">
            <a:spAutoFit/>
          </a:bodyPr>
          <a:lstStyle/>
          <a:p>
            <a:r>
              <a:rPr lang="en-US" sz="1400" dirty="0"/>
              <a:t>X := The cat is on the </a:t>
            </a:r>
            <a:endParaRPr lang="en-US" dirty="0"/>
          </a:p>
        </p:txBody>
      </p:sp>
    </p:spTree>
    <p:extLst>
      <p:ext uri="{BB962C8B-B14F-4D97-AF65-F5344CB8AC3E}">
        <p14:creationId xmlns:p14="http://schemas.microsoft.com/office/powerpoint/2010/main" val="200693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ED54-7025-1435-058C-90519009F4D6}"/>
              </a:ext>
            </a:extLst>
          </p:cNvPr>
          <p:cNvSpPr>
            <a:spLocks noGrp="1"/>
          </p:cNvSpPr>
          <p:nvPr>
            <p:ph type="title"/>
          </p:nvPr>
        </p:nvSpPr>
        <p:spPr/>
        <p:txBody>
          <a:bodyPr>
            <a:normAutofit/>
          </a:bodyPr>
          <a:lstStyle/>
          <a:p>
            <a:r>
              <a:rPr lang="en-US" dirty="0"/>
              <a:t>Evaluating Language Models </a:t>
            </a:r>
          </a:p>
        </p:txBody>
      </p:sp>
      <p:sp>
        <p:nvSpPr>
          <p:cNvPr id="3" name="Content Placeholder 2">
            <a:extLst>
              <a:ext uri="{FF2B5EF4-FFF2-40B4-BE49-F238E27FC236}">
                <a16:creationId xmlns:a16="http://schemas.microsoft.com/office/drawing/2014/main" id="{360788F3-1D0A-31CB-3E4E-9BAC07B4D5BE}"/>
              </a:ext>
            </a:extLst>
          </p:cNvPr>
          <p:cNvSpPr>
            <a:spLocks noGrp="1"/>
          </p:cNvSpPr>
          <p:nvPr>
            <p:ph type="body" sz="quarter" idx="16"/>
          </p:nvPr>
        </p:nvSpPr>
        <p:spPr/>
        <p:txBody>
          <a:bodyPr/>
          <a:lstStyle/>
          <a:p>
            <a:r>
              <a:rPr lang="en-US" dirty="0"/>
              <a:t>Does our language model prefer good sentences to bad ones?</a:t>
            </a:r>
          </a:p>
          <a:p>
            <a:pPr lvl="1"/>
            <a:r>
              <a:rPr lang="en-US" dirty="0"/>
              <a:t>Assign higher probability to “real” or “frequently observed” sentences</a:t>
            </a:r>
          </a:p>
          <a:p>
            <a:pPr lvl="1"/>
            <a:r>
              <a:rPr lang="en-US" dirty="0"/>
              <a:t>Than “ungrammatical” or “rarely observed” sentences?</a:t>
            </a:r>
          </a:p>
          <a:p>
            <a:r>
              <a:rPr lang="en-US" dirty="0"/>
              <a:t>We test the model’s performance on data we haven’t seen.</a:t>
            </a:r>
          </a:p>
          <a:p>
            <a:endParaRPr lang="en-US" dirty="0"/>
          </a:p>
          <a:p>
            <a:endParaRPr lang="en-US" dirty="0"/>
          </a:p>
        </p:txBody>
      </p:sp>
    </p:spTree>
    <p:extLst>
      <p:ext uri="{BB962C8B-B14F-4D97-AF65-F5344CB8AC3E}">
        <p14:creationId xmlns:p14="http://schemas.microsoft.com/office/powerpoint/2010/main" val="4167194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p:txBody>
          <a:bodyPr>
            <a:normAutofit/>
          </a:bodyPr>
          <a:lstStyle/>
          <a:p>
            <a:r>
              <a:rPr lang="en-US" dirty="0"/>
              <a:t>Evaluating Language Models </a:t>
            </a:r>
          </a:p>
        </p:txBody>
      </p:sp>
      <p:sp>
        <p:nvSpPr>
          <p:cNvPr id="3" name="Content Placeholder 2">
            <a:extLst>
              <a:ext uri="{FF2B5EF4-FFF2-40B4-BE49-F238E27FC236}">
                <a16:creationId xmlns:a16="http://schemas.microsoft.com/office/drawing/2014/main" id="{198DE51F-4685-7B9E-1C3F-0EABE3033B29}"/>
              </a:ext>
            </a:extLst>
          </p:cNvPr>
          <p:cNvSpPr>
            <a:spLocks noGrp="1"/>
          </p:cNvSpPr>
          <p:nvPr>
            <p:ph type="body" sz="quarter" idx="16"/>
          </p:nvPr>
        </p:nvSpPr>
        <p:spPr>
          <a:xfrm>
            <a:off x="533919" y="1279140"/>
            <a:ext cx="8085415" cy="3077573"/>
          </a:xfrm>
        </p:spPr>
        <p:txBody>
          <a:bodyPr>
            <a:noAutofit/>
          </a:bodyPr>
          <a:lstStyle/>
          <a:p>
            <a:pPr marL="115888" lvl="1" indent="-1588">
              <a:buNone/>
            </a:pPr>
            <a:r>
              <a:rPr lang="en-US" sz="1800" dirty="0">
                <a:solidFill>
                  <a:schemeClr val="tx1"/>
                </a:solidFill>
              </a:rPr>
              <a:t>Setup: </a:t>
            </a:r>
            <a:endParaRPr lang="en-US" sz="1800" dirty="0">
              <a:solidFill>
                <a:srgbClr val="C00000"/>
              </a:solidFill>
            </a:endParaRPr>
          </a:p>
          <a:p>
            <a:pPr marL="457200" lvl="1" indent="-342900"/>
            <a:r>
              <a:rPr lang="en-US" sz="1800" dirty="0">
                <a:solidFill>
                  <a:srgbClr val="C00000"/>
                </a:solidFill>
              </a:rPr>
              <a:t>Train</a:t>
            </a:r>
            <a:r>
              <a:rPr lang="en-US" sz="1800" dirty="0"/>
              <a:t> it on a suitable training documents. </a:t>
            </a:r>
            <a:endParaRPr lang="en-US" sz="1800" dirty="0">
              <a:solidFill>
                <a:srgbClr val="C00000"/>
              </a:solidFill>
            </a:endParaRPr>
          </a:p>
          <a:p>
            <a:pPr marL="457200" lvl="1" indent="-342900"/>
            <a:r>
              <a:rPr lang="en-US" sz="1800" dirty="0">
                <a:solidFill>
                  <a:srgbClr val="C00000"/>
                </a:solidFill>
              </a:rPr>
              <a:t>Evaluate </a:t>
            </a:r>
            <a:r>
              <a:rPr lang="en-US" sz="1800" dirty="0"/>
              <a:t>their </a:t>
            </a:r>
            <a:r>
              <a:rPr lang="en-US" sz="1800" dirty="0">
                <a:solidFill>
                  <a:srgbClr val="C00000"/>
                </a:solidFill>
              </a:rPr>
              <a:t>predictions </a:t>
            </a:r>
            <a:r>
              <a:rPr lang="en-US" sz="1800" dirty="0"/>
              <a:t>on different, unseen documents. </a:t>
            </a:r>
          </a:p>
          <a:p>
            <a:pPr marL="457200" lvl="1" indent="-342900"/>
            <a:r>
              <a:rPr lang="en-US" sz="1800" dirty="0"/>
              <a:t>An </a:t>
            </a:r>
            <a:r>
              <a:rPr lang="en-US" sz="1800" dirty="0">
                <a:solidFill>
                  <a:srgbClr val="C00000"/>
                </a:solidFill>
              </a:rPr>
              <a:t>evaluation metric </a:t>
            </a:r>
            <a:r>
              <a:rPr lang="en-US" sz="1800" dirty="0"/>
              <a:t>tells us how well our model does on the test set.</a:t>
            </a:r>
          </a:p>
          <a:p>
            <a:pPr marL="115888" indent="-1588">
              <a:buNone/>
            </a:pPr>
            <a:endParaRPr lang="en-US" sz="1800" dirty="0"/>
          </a:p>
          <a:p>
            <a:pPr marL="115888" lvl="1" indent="-1588">
              <a:buNone/>
            </a:pPr>
            <a:endParaRPr lang="en-US" sz="1800" dirty="0">
              <a:solidFill>
                <a:srgbClr val="C00000"/>
              </a:solidFill>
            </a:endParaRPr>
          </a:p>
          <a:p>
            <a:pPr marL="115888" indent="-1588">
              <a:buNone/>
            </a:pPr>
            <a:endParaRPr lang="en-US" sz="1800" dirty="0"/>
          </a:p>
        </p:txBody>
      </p:sp>
      <p:pic>
        <p:nvPicPr>
          <p:cNvPr id="9" name="Picture 8" descr="A picture containing diagram&#10;&#10;Description automatically generated">
            <a:extLst>
              <a:ext uri="{FF2B5EF4-FFF2-40B4-BE49-F238E27FC236}">
                <a16:creationId xmlns:a16="http://schemas.microsoft.com/office/drawing/2014/main" id="{3FDD8CEC-F224-5BF5-9F33-B394DC0F1C0F}"/>
              </a:ext>
            </a:extLst>
          </p:cNvPr>
          <p:cNvPicPr>
            <a:picLocks noChangeAspect="1"/>
          </p:cNvPicPr>
          <p:nvPr/>
        </p:nvPicPr>
        <p:blipFill rotWithShape="1">
          <a:blip r:embed="rId3"/>
          <a:srcRect b="4779"/>
          <a:stretch/>
        </p:blipFill>
        <p:spPr>
          <a:xfrm>
            <a:off x="1210531" y="2747194"/>
            <a:ext cx="6174440" cy="939848"/>
          </a:xfrm>
          <a:prstGeom prst="rect">
            <a:avLst/>
          </a:prstGeom>
        </p:spPr>
      </p:pic>
    </p:spTree>
    <p:extLst>
      <p:ext uri="{BB962C8B-B14F-4D97-AF65-F5344CB8AC3E}">
        <p14:creationId xmlns:p14="http://schemas.microsoft.com/office/powerpoint/2010/main" val="26389865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p:txBody>
          <a:bodyPr>
            <a:normAutofit/>
          </a:bodyPr>
          <a:lstStyle/>
          <a:p>
            <a:r>
              <a:rPr lang="en-US" dirty="0"/>
              <a:t>Evaluating Language Models: Example</a:t>
            </a:r>
          </a:p>
        </p:txBody>
      </p:sp>
      <p:sp>
        <p:nvSpPr>
          <p:cNvPr id="6" name="Slide Number Placeholder 5">
            <a:extLst>
              <a:ext uri="{FF2B5EF4-FFF2-40B4-BE49-F238E27FC236}">
                <a16:creationId xmlns:a16="http://schemas.microsoft.com/office/drawing/2014/main" id="{9BA55373-65A2-88E6-2155-EC25CD73EA5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59</a:t>
            </a:fld>
            <a:endParaRPr lang="en-US" dirty="0"/>
          </a:p>
        </p:txBody>
      </p:sp>
      <p:pic>
        <p:nvPicPr>
          <p:cNvPr id="7" name="object 2">
            <a:extLst>
              <a:ext uri="{FF2B5EF4-FFF2-40B4-BE49-F238E27FC236}">
                <a16:creationId xmlns:a16="http://schemas.microsoft.com/office/drawing/2014/main" id="{FB23EB69-AA96-A78A-9EAC-80C3C132F0AD}"/>
              </a:ext>
            </a:extLst>
          </p:cNvPr>
          <p:cNvPicPr/>
          <p:nvPr/>
        </p:nvPicPr>
        <p:blipFill>
          <a:blip r:embed="rId3" cstate="print"/>
          <a:stretch>
            <a:fillRect/>
          </a:stretch>
        </p:blipFill>
        <p:spPr>
          <a:xfrm>
            <a:off x="234725" y="3800523"/>
            <a:ext cx="1794458" cy="1194631"/>
          </a:xfrm>
          <a:prstGeom prst="rect">
            <a:avLst/>
          </a:prstGeom>
        </p:spPr>
      </p:pic>
      <p:grpSp>
        <p:nvGrpSpPr>
          <p:cNvPr id="8" name="object 5">
            <a:extLst>
              <a:ext uri="{FF2B5EF4-FFF2-40B4-BE49-F238E27FC236}">
                <a16:creationId xmlns:a16="http://schemas.microsoft.com/office/drawing/2014/main" id="{29DB9506-D30B-7B84-5253-F27A8FA9883C}"/>
              </a:ext>
            </a:extLst>
          </p:cNvPr>
          <p:cNvGrpSpPr/>
          <p:nvPr/>
        </p:nvGrpSpPr>
        <p:grpSpPr>
          <a:xfrm>
            <a:off x="2176042" y="4255442"/>
            <a:ext cx="888145" cy="213360"/>
            <a:chOff x="5187539" y="3271520"/>
            <a:chExt cx="1280160" cy="213360"/>
          </a:xfrm>
        </p:grpSpPr>
        <p:sp>
          <p:nvSpPr>
            <p:cNvPr id="10" name="object 6">
              <a:extLst>
                <a:ext uri="{FF2B5EF4-FFF2-40B4-BE49-F238E27FC236}">
                  <a16:creationId xmlns:a16="http://schemas.microsoft.com/office/drawing/2014/main" id="{1B49517F-A9A3-81C6-3420-B2ABFBAF956C}"/>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1" name="object 7">
              <a:extLst>
                <a:ext uri="{FF2B5EF4-FFF2-40B4-BE49-F238E27FC236}">
                  <a16:creationId xmlns:a16="http://schemas.microsoft.com/office/drawing/2014/main" id="{A60C6C3B-B868-5B23-FE9B-0A1F5C4F5B41}"/>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2" name="object 8">
            <a:extLst>
              <a:ext uri="{FF2B5EF4-FFF2-40B4-BE49-F238E27FC236}">
                <a16:creationId xmlns:a16="http://schemas.microsoft.com/office/drawing/2014/main" id="{EA1E8147-6A08-7AE1-A792-2B49C233CAD2}"/>
              </a:ext>
            </a:extLst>
          </p:cNvPr>
          <p:cNvSpPr txBox="1"/>
          <p:nvPr/>
        </p:nvSpPr>
        <p:spPr>
          <a:xfrm>
            <a:off x="2312101" y="3902700"/>
            <a:ext cx="613410" cy="406400"/>
          </a:xfrm>
          <a:prstGeom prst="rect">
            <a:avLst/>
          </a:prstGeom>
        </p:spPr>
        <p:txBody>
          <a:bodyPr vert="horz" wrap="square" lIns="0" tIns="12700" rIns="0" bIns="0" rtlCol="0">
            <a:spAutoFit/>
          </a:bodyPr>
          <a:lstStyle/>
          <a:p>
            <a:pPr marL="12700">
              <a:lnSpc>
                <a:spcPct val="100000"/>
              </a:lnSpc>
              <a:spcBef>
                <a:spcPts val="100"/>
              </a:spcBef>
            </a:pPr>
            <a:r>
              <a:rPr sz="2500" spc="-45" dirty="0">
                <a:latin typeface="Corbel" panose="020B0503020204020204" pitchFamily="34" charset="0"/>
              </a:rPr>
              <a:t>train</a:t>
            </a:r>
            <a:endParaRPr sz="25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DC3B7D4-D980-7B6D-8AA2-6125C21F4BFA}"/>
                  </a:ext>
                </a:extLst>
              </p:cNvPr>
              <p:cNvSpPr txBox="1"/>
              <p:nvPr/>
            </p:nvSpPr>
            <p:spPr>
              <a:xfrm>
                <a:off x="2884875" y="4135556"/>
                <a:ext cx="325964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dirty="0" smtClean="0">
                          <a:latin typeface="Cambria Math" panose="02040503050406030204" pitchFamily="18" charset="0"/>
                        </a:rPr>
                        <m:t>count</m:t>
                      </m:r>
                      <m:r>
                        <a:rPr lang="en-US" sz="2000" dirty="0" smtClean="0">
                          <a:latin typeface="Cambria Math" panose="02040503050406030204" pitchFamily="18" charset="0"/>
                        </a:rPr>
                        <m:t>(“</m:t>
                      </m:r>
                      <m:r>
                        <m:rPr>
                          <m:sty m:val="p"/>
                        </m:rPr>
                        <a:rPr lang="en-US" sz="2000" dirty="0" smtClean="0">
                          <a:latin typeface="Cambria Math" panose="02040503050406030204" pitchFamily="18" charset="0"/>
                        </a:rPr>
                        <m:t>on</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the</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mat</m:t>
                      </m:r>
                      <m:r>
                        <a:rPr lang="en-US" sz="2000" dirty="0">
                          <a:latin typeface="Cambria Math" panose="02040503050406030204" pitchFamily="18" charset="0"/>
                        </a:rPr>
                        <m:t>”)</m:t>
                      </m:r>
                    </m:oMath>
                  </m:oMathPara>
                </a14:m>
                <a:endParaRPr lang="en-US" sz="2000" dirty="0">
                  <a:latin typeface="Corbel" panose="020B0503020204020204" pitchFamily="34" charset="0"/>
                </a:endParaRPr>
              </a:p>
            </p:txBody>
          </p:sp>
        </mc:Choice>
        <mc:Fallback xmlns="">
          <p:sp>
            <p:nvSpPr>
              <p:cNvPr id="14" name="TextBox 13">
                <a:extLst>
                  <a:ext uri="{FF2B5EF4-FFF2-40B4-BE49-F238E27FC236}">
                    <a16:creationId xmlns:a16="http://schemas.microsoft.com/office/drawing/2014/main" id="{1DC3B7D4-D980-7B6D-8AA2-6125C21F4BFA}"/>
                  </a:ext>
                </a:extLst>
              </p:cNvPr>
              <p:cNvSpPr txBox="1">
                <a:spLocks noRot="1" noChangeAspect="1" noMove="1" noResize="1" noEditPoints="1" noAdjustHandles="1" noChangeArrowheads="1" noChangeShapeType="1" noTextEdit="1"/>
              </p:cNvSpPr>
              <p:nvPr/>
            </p:nvSpPr>
            <p:spPr>
              <a:xfrm>
                <a:off x="2884875" y="4135556"/>
                <a:ext cx="3259645" cy="400110"/>
              </a:xfrm>
              <a:prstGeom prst="rect">
                <a:avLst/>
              </a:prstGeom>
              <a:blipFill>
                <a:blip r:embed="rId4"/>
                <a:stretch>
                  <a:fillRect b="-15152"/>
                </a:stretch>
              </a:blipFill>
            </p:spPr>
            <p:txBody>
              <a:bodyPr/>
              <a:lstStyle/>
              <a:p>
                <a:r>
                  <a:rPr lang="en-US">
                    <a:noFill/>
                  </a:rPr>
                  <a:t> </a:t>
                </a:r>
              </a:p>
            </p:txBody>
          </p:sp>
        </mc:Fallback>
      </mc:AlternateContent>
      <p:grpSp>
        <p:nvGrpSpPr>
          <p:cNvPr id="16" name="object 5">
            <a:extLst>
              <a:ext uri="{FF2B5EF4-FFF2-40B4-BE49-F238E27FC236}">
                <a16:creationId xmlns:a16="http://schemas.microsoft.com/office/drawing/2014/main" id="{B44F854D-3FA3-F1C9-8C76-1082E1C4C070}"/>
              </a:ext>
            </a:extLst>
          </p:cNvPr>
          <p:cNvGrpSpPr/>
          <p:nvPr/>
        </p:nvGrpSpPr>
        <p:grpSpPr>
          <a:xfrm>
            <a:off x="5891059" y="4255442"/>
            <a:ext cx="888145" cy="213360"/>
            <a:chOff x="5187539" y="3271520"/>
            <a:chExt cx="1280160" cy="213360"/>
          </a:xfrm>
        </p:grpSpPr>
        <p:sp>
          <p:nvSpPr>
            <p:cNvPr id="17" name="object 6">
              <a:extLst>
                <a:ext uri="{FF2B5EF4-FFF2-40B4-BE49-F238E27FC236}">
                  <a16:creationId xmlns:a16="http://schemas.microsoft.com/office/drawing/2014/main" id="{E630FE10-B286-8693-9384-228A6B8EC423}"/>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8" name="object 7">
              <a:extLst>
                <a:ext uri="{FF2B5EF4-FFF2-40B4-BE49-F238E27FC236}">
                  <a16:creationId xmlns:a16="http://schemas.microsoft.com/office/drawing/2014/main" id="{D8B28132-0F41-9728-9FDB-F76020E569EB}"/>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9" name="object 8">
            <a:extLst>
              <a:ext uri="{FF2B5EF4-FFF2-40B4-BE49-F238E27FC236}">
                <a16:creationId xmlns:a16="http://schemas.microsoft.com/office/drawing/2014/main" id="{54EC9257-CBB4-1B09-5E60-1F5D58B0B238}"/>
              </a:ext>
            </a:extLst>
          </p:cNvPr>
          <p:cNvSpPr txBox="1"/>
          <p:nvPr/>
        </p:nvSpPr>
        <p:spPr>
          <a:xfrm>
            <a:off x="6027118" y="3902700"/>
            <a:ext cx="613410" cy="406400"/>
          </a:xfrm>
          <a:prstGeom prst="rect">
            <a:avLst/>
          </a:prstGeom>
        </p:spPr>
        <p:txBody>
          <a:bodyPr vert="horz" wrap="square" lIns="0" tIns="12700" rIns="0" bIns="0" rtlCol="0">
            <a:spAutoFit/>
          </a:bodyPr>
          <a:lstStyle/>
          <a:p>
            <a:pPr marL="12700">
              <a:lnSpc>
                <a:spcPct val="100000"/>
              </a:lnSpc>
              <a:spcBef>
                <a:spcPts val="100"/>
              </a:spcBef>
            </a:pPr>
            <a:r>
              <a:rPr lang="en-US" sz="2500" spc="-45" dirty="0">
                <a:latin typeface="Corbel" panose="020B0503020204020204" pitchFamily="34" charset="0"/>
              </a:rPr>
              <a:t>eval</a:t>
            </a:r>
            <a:endParaRPr sz="2500" dirty="0">
              <a:latin typeface="Corbel" panose="020B0503020204020204" pitchFamily="34" charset="0"/>
            </a:endParaRPr>
          </a:p>
        </p:txBody>
      </p:sp>
      <p:sp>
        <p:nvSpPr>
          <p:cNvPr id="21" name="TextBox 20">
            <a:extLst>
              <a:ext uri="{FF2B5EF4-FFF2-40B4-BE49-F238E27FC236}">
                <a16:creationId xmlns:a16="http://schemas.microsoft.com/office/drawing/2014/main" id="{3BCBD792-7A71-E22C-43A1-63ACFC113DF4}"/>
              </a:ext>
            </a:extLst>
          </p:cNvPr>
          <p:cNvSpPr txBox="1"/>
          <p:nvPr/>
        </p:nvSpPr>
        <p:spPr>
          <a:xfrm>
            <a:off x="119740" y="2813843"/>
            <a:ext cx="2338736" cy="738664"/>
          </a:xfrm>
          <a:prstGeom prst="rect">
            <a:avLst/>
          </a:prstGeom>
          <a:noFill/>
        </p:spPr>
        <p:txBody>
          <a:bodyPr wrap="square">
            <a:spAutoFit/>
          </a:bodyPr>
          <a:lstStyle/>
          <a:p>
            <a:r>
              <a:rPr lang="en-US" sz="1400" spc="-75" dirty="0">
                <a:latin typeface="Corbel" panose="020B0503020204020204" pitchFamily="34" charset="0"/>
              </a:rPr>
              <a:t>Example:</a:t>
            </a:r>
            <a:r>
              <a:rPr lang="en-US" sz="1400" spc="-114" dirty="0">
                <a:latin typeface="Corbel" panose="020B0503020204020204" pitchFamily="34" charset="0"/>
              </a:rPr>
              <a:t> </a:t>
            </a:r>
            <a:r>
              <a:rPr lang="en-US" sz="1400" dirty="0">
                <a:latin typeface="Corbel" panose="020B0503020204020204" pitchFamily="34" charset="0"/>
              </a:rPr>
              <a:t>I</a:t>
            </a:r>
            <a:r>
              <a:rPr lang="en-US" sz="1400" spc="-114" dirty="0">
                <a:latin typeface="Corbel" panose="020B0503020204020204" pitchFamily="34" charset="0"/>
              </a:rPr>
              <a:t> </a:t>
            </a:r>
            <a:r>
              <a:rPr lang="en-US" sz="1400" spc="-20" dirty="0">
                <a:latin typeface="Corbel" panose="020B0503020204020204" pitchFamily="34" charset="0"/>
              </a:rPr>
              <a:t>use</a:t>
            </a:r>
            <a:r>
              <a:rPr lang="en-US" sz="1400" spc="-114" dirty="0">
                <a:latin typeface="Corbel" panose="020B0503020204020204" pitchFamily="34" charset="0"/>
              </a:rPr>
              <a:t> </a:t>
            </a:r>
            <a:r>
              <a:rPr lang="en-US" sz="1400" dirty="0">
                <a:latin typeface="Corbel" panose="020B0503020204020204" pitchFamily="34" charset="0"/>
              </a:rPr>
              <a:t>a</a:t>
            </a:r>
            <a:r>
              <a:rPr lang="en-US" sz="1400" spc="-110" dirty="0">
                <a:latin typeface="Corbel" panose="020B0503020204020204" pitchFamily="34" charset="0"/>
              </a:rPr>
              <a:t> </a:t>
            </a:r>
            <a:r>
              <a:rPr lang="en-US" sz="1400" dirty="0">
                <a:latin typeface="Corbel" panose="020B0503020204020204" pitchFamily="34" charset="0"/>
              </a:rPr>
              <a:t>bunch</a:t>
            </a:r>
            <a:r>
              <a:rPr lang="en-US" sz="1400" spc="-114" dirty="0">
                <a:latin typeface="Corbel" panose="020B0503020204020204" pitchFamily="34" charset="0"/>
              </a:rPr>
              <a:t> </a:t>
            </a:r>
            <a:r>
              <a:rPr lang="en-US" sz="1400" spc="-25" dirty="0">
                <a:latin typeface="Corbel" panose="020B0503020204020204" pitchFamily="34" charset="0"/>
              </a:rPr>
              <a:t>of </a:t>
            </a:r>
            <a:r>
              <a:rPr lang="en-US" sz="1400" dirty="0">
                <a:latin typeface="Corbel" panose="020B0503020204020204" pitchFamily="34" charset="0"/>
              </a:rPr>
              <a:t>New</a:t>
            </a:r>
            <a:r>
              <a:rPr lang="en-US" sz="1400" spc="-130" dirty="0">
                <a:latin typeface="Corbel" panose="020B0503020204020204" pitchFamily="34" charset="0"/>
              </a:rPr>
              <a:t> </a:t>
            </a:r>
            <a:r>
              <a:rPr lang="en-US" sz="1400" spc="-105" dirty="0">
                <a:latin typeface="Corbel" panose="020B0503020204020204" pitchFamily="34" charset="0"/>
              </a:rPr>
              <a:t>York</a:t>
            </a:r>
            <a:r>
              <a:rPr lang="en-US" sz="1400" spc="-90" dirty="0">
                <a:latin typeface="Corbel" panose="020B0503020204020204" pitchFamily="34" charset="0"/>
              </a:rPr>
              <a:t> </a:t>
            </a:r>
            <a:r>
              <a:rPr lang="en-US" sz="1400" spc="-55" dirty="0">
                <a:latin typeface="Corbel" panose="020B0503020204020204" pitchFamily="34" charset="0"/>
              </a:rPr>
              <a:t>Times</a:t>
            </a:r>
            <a:r>
              <a:rPr lang="en-US" sz="1400" spc="-105" dirty="0">
                <a:latin typeface="Corbel" panose="020B0503020204020204" pitchFamily="34" charset="0"/>
              </a:rPr>
              <a:t> </a:t>
            </a:r>
            <a:r>
              <a:rPr lang="en-US" sz="1400" spc="-40" dirty="0">
                <a:latin typeface="Corbel" panose="020B0503020204020204" pitchFamily="34" charset="0"/>
              </a:rPr>
              <a:t>articles</a:t>
            </a:r>
            <a:r>
              <a:rPr lang="en-US" sz="1400" spc="-110" dirty="0">
                <a:latin typeface="Corbel" panose="020B0503020204020204" pitchFamily="34" charset="0"/>
              </a:rPr>
              <a:t> </a:t>
            </a:r>
            <a:r>
              <a:rPr lang="en-US" sz="1400" spc="-25" dirty="0">
                <a:latin typeface="Corbel" panose="020B0503020204020204" pitchFamily="34" charset="0"/>
              </a:rPr>
              <a:t>to </a:t>
            </a:r>
            <a:r>
              <a:rPr lang="en-US" sz="1400" dirty="0">
                <a:latin typeface="Corbel" panose="020B0503020204020204" pitchFamily="34" charset="0"/>
              </a:rPr>
              <a:t>build</a:t>
            </a:r>
            <a:r>
              <a:rPr lang="en-US" sz="1400" spc="-135" dirty="0">
                <a:latin typeface="Corbel" panose="020B0503020204020204" pitchFamily="34" charset="0"/>
              </a:rPr>
              <a:t> </a:t>
            </a:r>
            <a:r>
              <a:rPr lang="en-US" sz="1400" dirty="0">
                <a:latin typeface="Corbel" panose="020B0503020204020204" pitchFamily="34" charset="0"/>
              </a:rPr>
              <a:t>a</a:t>
            </a:r>
            <a:r>
              <a:rPr lang="en-US" sz="1400" spc="-130" dirty="0">
                <a:latin typeface="Corbel" panose="020B0503020204020204" pitchFamily="34" charset="0"/>
              </a:rPr>
              <a:t> </a:t>
            </a:r>
            <a:r>
              <a:rPr lang="en-US" sz="1400" spc="-20" dirty="0">
                <a:latin typeface="Corbel" panose="020B0503020204020204" pitchFamily="34" charset="0"/>
              </a:rPr>
              <a:t>bigram</a:t>
            </a:r>
            <a:r>
              <a:rPr lang="en-US" sz="1400" spc="-135" dirty="0">
                <a:latin typeface="Corbel" panose="020B0503020204020204" pitchFamily="34" charset="0"/>
              </a:rPr>
              <a:t> </a:t>
            </a:r>
            <a:r>
              <a:rPr lang="en-US" sz="1400" spc="-35" dirty="0">
                <a:latin typeface="Corbel" panose="020B0503020204020204" pitchFamily="34" charset="0"/>
              </a:rPr>
              <a:t>probability</a:t>
            </a:r>
            <a:r>
              <a:rPr lang="en-US" sz="1400" spc="-130" dirty="0">
                <a:latin typeface="Corbel" panose="020B0503020204020204" pitchFamily="34" charset="0"/>
              </a:rPr>
              <a:t> </a:t>
            </a:r>
            <a:r>
              <a:rPr lang="en-US" sz="1400" spc="-30" dirty="0">
                <a:latin typeface="Corbel" panose="020B0503020204020204" pitchFamily="34" charset="0"/>
              </a:rPr>
              <a:t>table</a:t>
            </a:r>
            <a:endParaRPr lang="en-US" dirty="0">
              <a:latin typeface="Corbel" panose="020B0503020204020204" pitchFamily="34" charset="0"/>
            </a:endParaRPr>
          </a:p>
        </p:txBody>
      </p:sp>
      <p:pic>
        <p:nvPicPr>
          <p:cNvPr id="26" name="object 9">
            <a:extLst>
              <a:ext uri="{FF2B5EF4-FFF2-40B4-BE49-F238E27FC236}">
                <a16:creationId xmlns:a16="http://schemas.microsoft.com/office/drawing/2014/main" id="{01A0DFD1-BD6D-C20A-D632-BDEDCFA230FA}"/>
              </a:ext>
            </a:extLst>
          </p:cNvPr>
          <p:cNvPicPr/>
          <p:nvPr/>
        </p:nvPicPr>
        <p:blipFill>
          <a:blip r:embed="rId5" cstate="print"/>
          <a:stretch>
            <a:fillRect/>
          </a:stretch>
        </p:blipFill>
        <p:spPr>
          <a:xfrm>
            <a:off x="6840108" y="3659662"/>
            <a:ext cx="2142140" cy="1404919"/>
          </a:xfrm>
          <a:prstGeom prst="rect">
            <a:avLst/>
          </a:prstGeom>
        </p:spPr>
      </p:pic>
      <p:sp>
        <p:nvSpPr>
          <p:cNvPr id="27" name="object 14">
            <a:extLst>
              <a:ext uri="{FF2B5EF4-FFF2-40B4-BE49-F238E27FC236}">
                <a16:creationId xmlns:a16="http://schemas.microsoft.com/office/drawing/2014/main" id="{88AF928A-0759-6B97-9C8D-36BB3BAB4E01}"/>
              </a:ext>
            </a:extLst>
          </p:cNvPr>
          <p:cNvSpPr txBox="1"/>
          <p:nvPr/>
        </p:nvSpPr>
        <p:spPr>
          <a:xfrm>
            <a:off x="6619946" y="2913690"/>
            <a:ext cx="2338736" cy="657231"/>
          </a:xfrm>
          <a:prstGeom prst="rect">
            <a:avLst/>
          </a:prstGeom>
        </p:spPr>
        <p:txBody>
          <a:bodyPr vert="horz" wrap="square" lIns="0" tIns="10795" rIns="0" bIns="0" rtlCol="0">
            <a:spAutoFit/>
          </a:bodyPr>
          <a:lstStyle/>
          <a:p>
            <a:pPr marL="12700" marR="5080" algn="ctr">
              <a:spcBef>
                <a:spcPts val="85"/>
              </a:spcBef>
            </a:pPr>
            <a:r>
              <a:rPr dirty="0">
                <a:latin typeface="Corbel" panose="020B0503020204020204" pitchFamily="34" charset="0"/>
              </a:rPr>
              <a:t>Now</a:t>
            </a:r>
            <a:r>
              <a:rPr spc="-45" dirty="0">
                <a:latin typeface="Corbel" panose="020B0503020204020204" pitchFamily="34" charset="0"/>
              </a:rPr>
              <a:t> </a:t>
            </a:r>
            <a:r>
              <a:rPr dirty="0">
                <a:latin typeface="Corbel" panose="020B0503020204020204" pitchFamily="34" charset="0"/>
              </a:rPr>
              <a:t>I’m</a:t>
            </a:r>
            <a:r>
              <a:rPr spc="-45" dirty="0">
                <a:latin typeface="Corbel" panose="020B0503020204020204" pitchFamily="34" charset="0"/>
              </a:rPr>
              <a:t> </a:t>
            </a:r>
            <a:r>
              <a:rPr spc="-10" dirty="0">
                <a:latin typeface="Corbel" panose="020B0503020204020204" pitchFamily="34" charset="0"/>
              </a:rPr>
              <a:t>going</a:t>
            </a:r>
            <a:r>
              <a:rPr spc="-45" dirty="0">
                <a:latin typeface="Corbel" panose="020B0503020204020204" pitchFamily="34" charset="0"/>
              </a:rPr>
              <a:t> </a:t>
            </a:r>
            <a:r>
              <a:rPr dirty="0">
                <a:latin typeface="Corbel" panose="020B0503020204020204" pitchFamily="34" charset="0"/>
              </a:rPr>
              <a:t>to</a:t>
            </a:r>
            <a:r>
              <a:rPr spc="-45" dirty="0">
                <a:latin typeface="Corbel" panose="020B0503020204020204" pitchFamily="34" charset="0"/>
              </a:rPr>
              <a:t> </a:t>
            </a:r>
            <a:r>
              <a:rPr spc="-65" dirty="0">
                <a:latin typeface="Corbel" panose="020B0503020204020204" pitchFamily="34" charset="0"/>
              </a:rPr>
              <a:t>evaluate</a:t>
            </a:r>
            <a:r>
              <a:rPr spc="-45" dirty="0">
                <a:latin typeface="Corbel" panose="020B0503020204020204" pitchFamily="34" charset="0"/>
              </a:rPr>
              <a:t> </a:t>
            </a:r>
            <a:r>
              <a:rPr spc="-35" dirty="0">
                <a:latin typeface="Corbel" panose="020B0503020204020204" pitchFamily="34" charset="0"/>
              </a:rPr>
              <a:t>the probability</a:t>
            </a:r>
            <a:r>
              <a:rPr spc="-114" dirty="0">
                <a:latin typeface="Corbel" panose="020B0503020204020204" pitchFamily="34" charset="0"/>
              </a:rPr>
              <a:t> </a:t>
            </a:r>
            <a:r>
              <a:rPr dirty="0">
                <a:latin typeface="Corbel" panose="020B0503020204020204" pitchFamily="34" charset="0"/>
              </a:rPr>
              <a:t>of</a:t>
            </a:r>
            <a:r>
              <a:rPr spc="-114" dirty="0">
                <a:latin typeface="Corbel" panose="020B0503020204020204" pitchFamily="34" charset="0"/>
              </a:rPr>
              <a:t> </a:t>
            </a:r>
            <a:r>
              <a:rPr spc="-10" dirty="0">
                <a:latin typeface="Corbel" panose="020B0503020204020204" pitchFamily="34" charset="0"/>
              </a:rPr>
              <a:t>some</a:t>
            </a:r>
            <a:r>
              <a:rPr spc="-114" dirty="0">
                <a:latin typeface="Corbel" panose="020B0503020204020204" pitchFamily="34" charset="0"/>
              </a:rPr>
              <a:t> </a:t>
            </a:r>
            <a:r>
              <a:rPr spc="-10" dirty="0">
                <a:latin typeface="Corbel" panose="020B0503020204020204" pitchFamily="34" charset="0"/>
              </a:rPr>
              <a:t>heldout</a:t>
            </a:r>
            <a:endParaRPr dirty="0">
              <a:latin typeface="Corbel" panose="020B0503020204020204" pitchFamily="34" charset="0"/>
            </a:endParaRPr>
          </a:p>
          <a:p>
            <a:pPr algn="ctr"/>
            <a:r>
              <a:rPr dirty="0">
                <a:latin typeface="Corbel" panose="020B0503020204020204" pitchFamily="34" charset="0"/>
              </a:rPr>
              <a:t>data</a:t>
            </a:r>
            <a:r>
              <a:rPr spc="-135" dirty="0">
                <a:latin typeface="Corbel" panose="020B0503020204020204" pitchFamily="34" charset="0"/>
              </a:rPr>
              <a:t> </a:t>
            </a:r>
            <a:r>
              <a:rPr spc="-20" dirty="0">
                <a:latin typeface="Corbel" panose="020B0503020204020204" pitchFamily="34" charset="0"/>
              </a:rPr>
              <a:t>using</a:t>
            </a:r>
            <a:r>
              <a:rPr spc="-135" dirty="0">
                <a:latin typeface="Corbel" panose="020B0503020204020204" pitchFamily="34" charset="0"/>
              </a:rPr>
              <a:t> </a:t>
            </a:r>
            <a:r>
              <a:rPr dirty="0">
                <a:latin typeface="Corbel" panose="020B0503020204020204" pitchFamily="34" charset="0"/>
              </a:rPr>
              <a:t>our</a:t>
            </a:r>
            <a:r>
              <a:rPr spc="-135" dirty="0">
                <a:latin typeface="Corbel" panose="020B0503020204020204" pitchFamily="34" charset="0"/>
              </a:rPr>
              <a:t> </a:t>
            </a:r>
            <a:r>
              <a:rPr spc="-20" dirty="0">
                <a:latin typeface="Corbel" panose="020B0503020204020204" pitchFamily="34" charset="0"/>
              </a:rPr>
              <a:t>bigram</a:t>
            </a:r>
            <a:r>
              <a:rPr spc="-130" dirty="0">
                <a:latin typeface="Corbel" panose="020B0503020204020204" pitchFamily="34" charset="0"/>
              </a:rPr>
              <a:t> </a:t>
            </a:r>
            <a:r>
              <a:rPr spc="-10" dirty="0">
                <a:latin typeface="Corbel" panose="020B0503020204020204" pitchFamily="34" charset="0"/>
              </a:rPr>
              <a:t>table</a:t>
            </a:r>
            <a:endParaRPr dirty="0">
              <a:latin typeface="Corbel" panose="020B0503020204020204" pitchFamily="34" charset="0"/>
            </a:endParaRPr>
          </a:p>
        </p:txBody>
      </p:sp>
      <p:sp>
        <p:nvSpPr>
          <p:cNvPr id="9" name="Content Placeholder 2">
            <a:extLst>
              <a:ext uri="{FF2B5EF4-FFF2-40B4-BE49-F238E27FC236}">
                <a16:creationId xmlns:a16="http://schemas.microsoft.com/office/drawing/2014/main" id="{6BBAACA5-E852-31DB-270A-C8A18A2ED560}"/>
              </a:ext>
            </a:extLst>
          </p:cNvPr>
          <p:cNvSpPr>
            <a:spLocks noGrp="1"/>
          </p:cNvSpPr>
          <p:nvPr>
            <p:ph type="body" sz="quarter" idx="16"/>
          </p:nvPr>
        </p:nvSpPr>
        <p:spPr>
          <a:xfrm>
            <a:off x="533919" y="1279140"/>
            <a:ext cx="8085415" cy="3077573"/>
          </a:xfrm>
        </p:spPr>
        <p:txBody>
          <a:bodyPr>
            <a:noAutofit/>
          </a:bodyPr>
          <a:lstStyle/>
          <a:p>
            <a:pPr marL="115888" lvl="1" indent="-1588">
              <a:buNone/>
            </a:pPr>
            <a:r>
              <a:rPr lang="en-US" sz="1800" dirty="0">
                <a:solidFill>
                  <a:schemeClr val="tx1"/>
                </a:solidFill>
              </a:rPr>
              <a:t>Setup: </a:t>
            </a:r>
            <a:endParaRPr lang="en-US" sz="1800" dirty="0">
              <a:solidFill>
                <a:srgbClr val="C00000"/>
              </a:solidFill>
            </a:endParaRPr>
          </a:p>
          <a:p>
            <a:pPr marL="457200" lvl="1" indent="-342900"/>
            <a:r>
              <a:rPr lang="en-US" sz="1800" dirty="0">
                <a:solidFill>
                  <a:srgbClr val="C00000"/>
                </a:solidFill>
              </a:rPr>
              <a:t>Train</a:t>
            </a:r>
            <a:r>
              <a:rPr lang="en-US" sz="1800" dirty="0"/>
              <a:t> it on a suitable training documents. </a:t>
            </a:r>
            <a:endParaRPr lang="en-US" sz="1800" dirty="0">
              <a:solidFill>
                <a:srgbClr val="C00000"/>
              </a:solidFill>
            </a:endParaRPr>
          </a:p>
          <a:p>
            <a:pPr marL="457200" lvl="1" indent="-342900"/>
            <a:r>
              <a:rPr lang="en-US" sz="1800" dirty="0">
                <a:solidFill>
                  <a:srgbClr val="C00000"/>
                </a:solidFill>
              </a:rPr>
              <a:t>Evaluate </a:t>
            </a:r>
            <a:r>
              <a:rPr lang="en-US" sz="1800" dirty="0"/>
              <a:t>their </a:t>
            </a:r>
            <a:r>
              <a:rPr lang="en-US" sz="1800" dirty="0">
                <a:solidFill>
                  <a:srgbClr val="C00000"/>
                </a:solidFill>
              </a:rPr>
              <a:t>predictions </a:t>
            </a:r>
            <a:r>
              <a:rPr lang="en-US" sz="1800" dirty="0"/>
              <a:t>on different, unseen documents. </a:t>
            </a:r>
          </a:p>
          <a:p>
            <a:pPr marL="457200" lvl="1" indent="-342900"/>
            <a:r>
              <a:rPr lang="en-US" sz="1800" dirty="0"/>
              <a:t>An </a:t>
            </a:r>
            <a:r>
              <a:rPr lang="en-US" sz="1800" dirty="0">
                <a:solidFill>
                  <a:srgbClr val="C00000"/>
                </a:solidFill>
              </a:rPr>
              <a:t>evaluation metric </a:t>
            </a:r>
            <a:r>
              <a:rPr lang="en-US" sz="1800" dirty="0"/>
              <a:t>tells us how well our model does on the test set.</a:t>
            </a:r>
          </a:p>
          <a:p>
            <a:pPr marL="115888" indent="-1588">
              <a:buNone/>
            </a:pPr>
            <a:endParaRPr lang="en-US" sz="1800" dirty="0"/>
          </a:p>
          <a:p>
            <a:pPr marL="115888" lvl="1" indent="-1588">
              <a:buNone/>
            </a:pPr>
            <a:endParaRPr lang="en-US" sz="1800" dirty="0">
              <a:solidFill>
                <a:srgbClr val="C00000"/>
              </a:solidFill>
            </a:endParaRPr>
          </a:p>
          <a:p>
            <a:pPr marL="115888" indent="-1588">
              <a:buNone/>
            </a:pPr>
            <a:endParaRPr lang="en-US" sz="1800" dirty="0"/>
          </a:p>
        </p:txBody>
      </p:sp>
      <p:sp>
        <p:nvSpPr>
          <p:cNvPr id="3" name="TextBox 2">
            <a:extLst>
              <a:ext uri="{FF2B5EF4-FFF2-40B4-BE49-F238E27FC236}">
                <a16:creationId xmlns:a16="http://schemas.microsoft.com/office/drawing/2014/main" id="{4A743B20-9146-DA9C-1EEF-824F4BA91D7A}"/>
              </a:ext>
            </a:extLst>
          </p:cNvPr>
          <p:cNvSpPr txBox="1"/>
          <p:nvPr/>
        </p:nvSpPr>
        <p:spPr>
          <a:xfrm>
            <a:off x="3025333" y="2846562"/>
            <a:ext cx="3093333" cy="963668"/>
          </a:xfrm>
          <a:prstGeom prst="wedgeRoundRectCallout">
            <a:avLst>
              <a:gd name="adj1" fmla="val 60414"/>
              <a:gd name="adj2" fmla="val 156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marL="165100" marR="157480" algn="ctr">
              <a:lnSpc>
                <a:spcPct val="101899"/>
              </a:lnSpc>
              <a:spcBef>
                <a:spcPts val="245"/>
              </a:spcBef>
            </a:pPr>
            <a:r>
              <a:rPr lang="en-US" sz="1700" dirty="0">
                <a:latin typeface="Tahoma" panose="020B0604030504040204" pitchFamily="34" charset="0"/>
                <a:ea typeface="Tahoma" panose="020B0604030504040204" pitchFamily="34" charset="0"/>
                <a:cs typeface="Tahoma" panose="020B0604030504040204" pitchFamily="34" charset="0"/>
              </a:rPr>
              <a:t>A</a:t>
            </a:r>
            <a:r>
              <a:rPr lang="en-US" sz="1700" spc="-85" dirty="0">
                <a:latin typeface="Tahoma" panose="020B0604030504040204" pitchFamily="34" charset="0"/>
                <a:ea typeface="Tahoma" panose="020B0604030504040204" pitchFamily="34" charset="0"/>
                <a:cs typeface="Tahoma" panose="020B0604030504040204" pitchFamily="34" charset="0"/>
              </a:rPr>
              <a:t> </a:t>
            </a:r>
            <a:r>
              <a:rPr lang="en-US" sz="1700" dirty="0">
                <a:latin typeface="Tahoma" panose="020B0604030504040204" pitchFamily="34" charset="0"/>
                <a:ea typeface="Tahoma" panose="020B0604030504040204" pitchFamily="34" charset="0"/>
                <a:cs typeface="Tahoma" panose="020B0604030504040204" pitchFamily="34" charset="0"/>
              </a:rPr>
              <a:t>good</a:t>
            </a:r>
            <a:r>
              <a:rPr lang="en-US" sz="1700" spc="-80" dirty="0">
                <a:latin typeface="Tahoma" panose="020B0604030504040204" pitchFamily="34" charset="0"/>
                <a:ea typeface="Tahoma" panose="020B0604030504040204" pitchFamily="34" charset="0"/>
                <a:cs typeface="Tahoma" panose="020B0604030504040204" pitchFamily="34" charset="0"/>
              </a:rPr>
              <a:t> language </a:t>
            </a:r>
            <a:r>
              <a:rPr lang="en-US" sz="1700" spc="-10" dirty="0">
                <a:latin typeface="Tahoma" panose="020B0604030504040204" pitchFamily="34" charset="0"/>
                <a:ea typeface="Tahoma" panose="020B0604030504040204" pitchFamily="34" charset="0"/>
                <a:cs typeface="Tahoma" panose="020B0604030504040204" pitchFamily="34" charset="0"/>
              </a:rPr>
              <a:t>model </a:t>
            </a:r>
            <a:r>
              <a:rPr lang="en-US" sz="1700" spc="-20" dirty="0">
                <a:latin typeface="Tahoma" panose="020B0604030504040204" pitchFamily="34" charset="0"/>
                <a:ea typeface="Tahoma" panose="020B0604030504040204" pitchFamily="34" charset="0"/>
                <a:cs typeface="Tahoma" panose="020B0604030504040204" pitchFamily="34" charset="0"/>
              </a:rPr>
              <a:t>should</a:t>
            </a:r>
            <a:r>
              <a:rPr lang="en-US" sz="1700" spc="-180" dirty="0">
                <a:latin typeface="Tahoma" panose="020B0604030504040204" pitchFamily="34" charset="0"/>
                <a:ea typeface="Tahoma" panose="020B0604030504040204" pitchFamily="34" charset="0"/>
                <a:cs typeface="Tahoma" panose="020B0604030504040204" pitchFamily="34" charset="0"/>
              </a:rPr>
              <a:t> </a:t>
            </a:r>
            <a:r>
              <a:rPr lang="en-US" sz="1700" spc="-55" dirty="0">
                <a:latin typeface="Tahoma" panose="020B0604030504040204" pitchFamily="34" charset="0"/>
                <a:ea typeface="Tahoma" panose="020B0604030504040204" pitchFamily="34" charset="0"/>
                <a:cs typeface="Tahoma" panose="020B0604030504040204" pitchFamily="34" charset="0"/>
              </a:rPr>
              <a:t>assign</a:t>
            </a:r>
            <a:r>
              <a:rPr lang="en-US" sz="1700" spc="-175" dirty="0">
                <a:latin typeface="Tahoma" panose="020B0604030504040204" pitchFamily="34" charset="0"/>
                <a:ea typeface="Tahoma" panose="020B0604030504040204" pitchFamily="34" charset="0"/>
                <a:cs typeface="Tahoma" panose="020B0604030504040204" pitchFamily="34" charset="0"/>
              </a:rPr>
              <a:t> </a:t>
            </a:r>
            <a:r>
              <a:rPr lang="en-US" sz="1700" dirty="0">
                <a:latin typeface="Tahoma" panose="020B0604030504040204" pitchFamily="34" charset="0"/>
                <a:ea typeface="Tahoma" panose="020B0604030504040204" pitchFamily="34" charset="0"/>
                <a:cs typeface="Tahoma" panose="020B0604030504040204" pitchFamily="34" charset="0"/>
              </a:rPr>
              <a:t>a</a:t>
            </a:r>
            <a:r>
              <a:rPr lang="en-US" sz="1700" spc="-175" dirty="0">
                <a:latin typeface="Tahoma" panose="020B0604030504040204" pitchFamily="34" charset="0"/>
                <a:ea typeface="Tahoma" panose="020B0604030504040204" pitchFamily="34" charset="0"/>
                <a:cs typeface="Tahoma" panose="020B0604030504040204" pitchFamily="34" charset="0"/>
              </a:rPr>
              <a:t> </a:t>
            </a:r>
            <a:r>
              <a:rPr lang="en-US" sz="1700" spc="-20" dirty="0">
                <a:latin typeface="Tahoma" panose="020B0604030504040204" pitchFamily="34" charset="0"/>
                <a:ea typeface="Tahoma" panose="020B0604030504040204" pitchFamily="34" charset="0"/>
                <a:cs typeface="Tahoma" panose="020B0604030504040204" pitchFamily="34" charset="0"/>
              </a:rPr>
              <a:t>high </a:t>
            </a:r>
            <a:r>
              <a:rPr lang="en-US" sz="1700" spc="-40" dirty="0">
                <a:latin typeface="Tahoma" panose="020B0604030504040204" pitchFamily="34" charset="0"/>
                <a:ea typeface="Tahoma" panose="020B0604030504040204" pitchFamily="34" charset="0"/>
                <a:cs typeface="Tahoma" panose="020B0604030504040204" pitchFamily="34" charset="0"/>
              </a:rPr>
              <a:t>probability</a:t>
            </a:r>
            <a:r>
              <a:rPr lang="en-US" sz="1700" spc="-114" dirty="0">
                <a:latin typeface="Tahoma" panose="020B0604030504040204" pitchFamily="34" charset="0"/>
                <a:ea typeface="Tahoma" panose="020B0604030504040204" pitchFamily="34" charset="0"/>
                <a:cs typeface="Tahoma" panose="020B0604030504040204" pitchFamily="34" charset="0"/>
              </a:rPr>
              <a:t> </a:t>
            </a:r>
            <a:r>
              <a:rPr lang="en-US" sz="1700" dirty="0">
                <a:latin typeface="Tahoma" panose="020B0604030504040204" pitchFamily="34" charset="0"/>
                <a:ea typeface="Tahoma" panose="020B0604030504040204" pitchFamily="34" charset="0"/>
                <a:cs typeface="Tahoma" panose="020B0604030504040204" pitchFamily="34" charset="0"/>
              </a:rPr>
              <a:t>to</a:t>
            </a:r>
            <a:r>
              <a:rPr lang="en-US" sz="1700" spc="-114" dirty="0">
                <a:latin typeface="Tahoma" panose="020B0604030504040204" pitchFamily="34" charset="0"/>
                <a:ea typeface="Tahoma" panose="020B0604030504040204" pitchFamily="34" charset="0"/>
                <a:cs typeface="Tahoma" panose="020B0604030504040204" pitchFamily="34" charset="0"/>
              </a:rPr>
              <a:t> </a:t>
            </a:r>
            <a:r>
              <a:rPr lang="en-US" sz="1700" spc="-20" dirty="0">
                <a:latin typeface="Tahoma" panose="020B0604030504040204" pitchFamily="34" charset="0"/>
                <a:ea typeface="Tahoma" panose="020B0604030504040204" pitchFamily="34" charset="0"/>
                <a:cs typeface="Tahoma" panose="020B0604030504040204" pitchFamily="34" charset="0"/>
              </a:rPr>
              <a:t>held-out</a:t>
            </a:r>
            <a:r>
              <a:rPr lang="en-US" sz="1700" spc="-110" dirty="0">
                <a:latin typeface="Tahoma" panose="020B0604030504040204" pitchFamily="34" charset="0"/>
                <a:ea typeface="Tahoma" panose="020B0604030504040204" pitchFamily="34" charset="0"/>
                <a:cs typeface="Tahoma" panose="020B0604030504040204" pitchFamily="34" charset="0"/>
              </a:rPr>
              <a:t> </a:t>
            </a:r>
            <a:r>
              <a:rPr lang="en-US" sz="1700" spc="-20" dirty="0">
                <a:latin typeface="Tahoma" panose="020B0604030504040204" pitchFamily="34" charset="0"/>
                <a:ea typeface="Tahoma" panose="020B0604030504040204" pitchFamily="34" charset="0"/>
                <a:cs typeface="Tahoma" panose="020B0604030504040204" pitchFamily="34" charset="0"/>
              </a:rPr>
              <a:t>text!</a:t>
            </a:r>
            <a:endParaRPr lang="en-US" sz="17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18382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a:t>
            </a:r>
          </a:p>
        </p:txBody>
      </p:sp>
      <p:sp>
        <p:nvSpPr>
          <p:cNvPr id="2" name="Slide Number Placeholder 1">
            <a:extLst>
              <a:ext uri="{FF2B5EF4-FFF2-40B4-BE49-F238E27FC236}">
                <a16:creationId xmlns:a16="http://schemas.microsoft.com/office/drawing/2014/main" id="{7F399A99-B593-2E23-FD3B-6B8153294B61}"/>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6</a:t>
            </a:fld>
            <a:endParaRPr lang="en-US" dirty="0"/>
          </a:p>
        </p:txBody>
      </p:sp>
    </p:spTree>
    <p:extLst>
      <p:ext uri="{BB962C8B-B14F-4D97-AF65-F5344CB8AC3E}">
        <p14:creationId xmlns:p14="http://schemas.microsoft.com/office/powerpoint/2010/main" val="33612101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p:txBody>
          <a:bodyPr>
            <a:normAutofit/>
          </a:bodyPr>
          <a:lstStyle/>
          <a:p>
            <a:r>
              <a:rPr lang="en-US" dirty="0"/>
              <a:t>Be Careful About Data Leakage! </a:t>
            </a:r>
          </a:p>
        </p:txBody>
      </p:sp>
      <p:sp>
        <p:nvSpPr>
          <p:cNvPr id="3" name="Content Placeholder 2">
            <a:extLst>
              <a:ext uri="{FF2B5EF4-FFF2-40B4-BE49-F238E27FC236}">
                <a16:creationId xmlns:a16="http://schemas.microsoft.com/office/drawing/2014/main" id="{198DE51F-4685-7B9E-1C3F-0EABE3033B29}"/>
              </a:ext>
            </a:extLst>
          </p:cNvPr>
          <p:cNvSpPr>
            <a:spLocks noGrp="1"/>
          </p:cNvSpPr>
          <p:nvPr>
            <p:ph type="body" sz="quarter" idx="16"/>
          </p:nvPr>
        </p:nvSpPr>
        <p:spPr>
          <a:xfrm>
            <a:off x="533919" y="1390650"/>
            <a:ext cx="8705774" cy="3077573"/>
          </a:xfrm>
        </p:spPr>
        <p:txBody>
          <a:bodyPr>
            <a:noAutofit/>
          </a:bodyPr>
          <a:lstStyle/>
          <a:p>
            <a:pPr marL="115888" indent="-1588">
              <a:buNone/>
            </a:pPr>
            <a:r>
              <a:rPr lang="en-US" sz="2000" b="1" dirty="0"/>
              <a:t>Advice from a grandpa👴: </a:t>
            </a:r>
          </a:p>
          <a:p>
            <a:pPr marL="115888" indent="-1588">
              <a:buNone/>
            </a:pPr>
            <a:r>
              <a:rPr lang="en-US" sz="2000" b="1" dirty="0"/>
              <a:t>	 - </a:t>
            </a:r>
            <a:r>
              <a:rPr lang="en-US" sz="2000" dirty="0"/>
              <a:t>Don’t allow test sentences to leak into into training set. </a:t>
            </a:r>
          </a:p>
          <a:p>
            <a:pPr marL="115888" indent="-1588">
              <a:buNone/>
            </a:pPr>
            <a:r>
              <a:rPr lang="en-US" sz="2000" dirty="0"/>
              <a:t> - Otherwise, you will assign it an artificially high probability (==cheating). </a:t>
            </a:r>
          </a:p>
          <a:p>
            <a:pPr marL="115888" indent="-1588">
              <a:buNone/>
            </a:pPr>
            <a:endParaRPr lang="en-US" sz="2000" dirty="0"/>
          </a:p>
        </p:txBody>
      </p:sp>
      <p:sp>
        <p:nvSpPr>
          <p:cNvPr id="6" name="Slide Number Placeholder 5">
            <a:extLst>
              <a:ext uri="{FF2B5EF4-FFF2-40B4-BE49-F238E27FC236}">
                <a16:creationId xmlns:a16="http://schemas.microsoft.com/office/drawing/2014/main" id="{9BA55373-65A2-88E6-2155-EC25CD73EA5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60</a:t>
            </a:fld>
            <a:endParaRPr lang="en-US" dirty="0"/>
          </a:p>
        </p:txBody>
      </p:sp>
      <p:pic>
        <p:nvPicPr>
          <p:cNvPr id="7" name="object 2">
            <a:extLst>
              <a:ext uri="{FF2B5EF4-FFF2-40B4-BE49-F238E27FC236}">
                <a16:creationId xmlns:a16="http://schemas.microsoft.com/office/drawing/2014/main" id="{FB23EB69-AA96-A78A-9EAC-80C3C132F0AD}"/>
              </a:ext>
            </a:extLst>
          </p:cNvPr>
          <p:cNvPicPr/>
          <p:nvPr/>
        </p:nvPicPr>
        <p:blipFill>
          <a:blip r:embed="rId2" cstate="print"/>
          <a:stretch>
            <a:fillRect/>
          </a:stretch>
        </p:blipFill>
        <p:spPr>
          <a:xfrm>
            <a:off x="234725" y="3800523"/>
            <a:ext cx="1794458" cy="1194631"/>
          </a:xfrm>
          <a:prstGeom prst="rect">
            <a:avLst/>
          </a:prstGeom>
        </p:spPr>
      </p:pic>
      <p:grpSp>
        <p:nvGrpSpPr>
          <p:cNvPr id="8" name="object 5">
            <a:extLst>
              <a:ext uri="{FF2B5EF4-FFF2-40B4-BE49-F238E27FC236}">
                <a16:creationId xmlns:a16="http://schemas.microsoft.com/office/drawing/2014/main" id="{29DB9506-D30B-7B84-5253-F27A8FA9883C}"/>
              </a:ext>
            </a:extLst>
          </p:cNvPr>
          <p:cNvGrpSpPr/>
          <p:nvPr/>
        </p:nvGrpSpPr>
        <p:grpSpPr>
          <a:xfrm>
            <a:off x="2176042" y="4255442"/>
            <a:ext cx="888145" cy="213360"/>
            <a:chOff x="5187539" y="3271520"/>
            <a:chExt cx="1280160" cy="213360"/>
          </a:xfrm>
        </p:grpSpPr>
        <p:sp>
          <p:nvSpPr>
            <p:cNvPr id="10" name="object 6">
              <a:extLst>
                <a:ext uri="{FF2B5EF4-FFF2-40B4-BE49-F238E27FC236}">
                  <a16:creationId xmlns:a16="http://schemas.microsoft.com/office/drawing/2014/main" id="{1B49517F-A9A3-81C6-3420-B2ABFBAF956C}"/>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1" name="object 7">
              <a:extLst>
                <a:ext uri="{FF2B5EF4-FFF2-40B4-BE49-F238E27FC236}">
                  <a16:creationId xmlns:a16="http://schemas.microsoft.com/office/drawing/2014/main" id="{A60C6C3B-B868-5B23-FE9B-0A1F5C4F5B41}"/>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2" name="object 8">
            <a:extLst>
              <a:ext uri="{FF2B5EF4-FFF2-40B4-BE49-F238E27FC236}">
                <a16:creationId xmlns:a16="http://schemas.microsoft.com/office/drawing/2014/main" id="{EA1E8147-6A08-7AE1-A792-2B49C233CAD2}"/>
              </a:ext>
            </a:extLst>
          </p:cNvPr>
          <p:cNvSpPr txBox="1"/>
          <p:nvPr/>
        </p:nvSpPr>
        <p:spPr>
          <a:xfrm>
            <a:off x="2312101" y="3902700"/>
            <a:ext cx="613410" cy="406400"/>
          </a:xfrm>
          <a:prstGeom prst="rect">
            <a:avLst/>
          </a:prstGeom>
        </p:spPr>
        <p:txBody>
          <a:bodyPr vert="horz" wrap="square" lIns="0" tIns="12700" rIns="0" bIns="0" rtlCol="0">
            <a:spAutoFit/>
          </a:bodyPr>
          <a:lstStyle/>
          <a:p>
            <a:pPr marL="12700">
              <a:lnSpc>
                <a:spcPct val="100000"/>
              </a:lnSpc>
              <a:spcBef>
                <a:spcPts val="100"/>
              </a:spcBef>
            </a:pPr>
            <a:r>
              <a:rPr sz="2500" spc="-45" dirty="0">
                <a:latin typeface="Corbel" panose="020B0503020204020204" pitchFamily="34" charset="0"/>
              </a:rPr>
              <a:t>train</a:t>
            </a:r>
            <a:endParaRPr sz="25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DC3B7D4-D980-7B6D-8AA2-6125C21F4BFA}"/>
                  </a:ext>
                </a:extLst>
              </p:cNvPr>
              <p:cNvSpPr txBox="1"/>
              <p:nvPr/>
            </p:nvSpPr>
            <p:spPr>
              <a:xfrm>
                <a:off x="2884875" y="4135556"/>
                <a:ext cx="325964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dirty="0" smtClean="0">
                          <a:latin typeface="Cambria Math" panose="02040503050406030204" pitchFamily="18" charset="0"/>
                        </a:rPr>
                        <m:t>count</m:t>
                      </m:r>
                      <m:r>
                        <a:rPr lang="en-US" sz="2000" dirty="0" smtClean="0">
                          <a:latin typeface="Cambria Math" panose="02040503050406030204" pitchFamily="18" charset="0"/>
                        </a:rPr>
                        <m:t>(“</m:t>
                      </m:r>
                      <m:r>
                        <m:rPr>
                          <m:sty m:val="p"/>
                        </m:rPr>
                        <a:rPr lang="en-US" sz="2000" dirty="0" smtClean="0">
                          <a:latin typeface="Cambria Math" panose="02040503050406030204" pitchFamily="18" charset="0"/>
                        </a:rPr>
                        <m:t>on</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the</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mat</m:t>
                      </m:r>
                      <m:r>
                        <a:rPr lang="en-US" sz="2000" dirty="0">
                          <a:latin typeface="Cambria Math" panose="02040503050406030204" pitchFamily="18" charset="0"/>
                        </a:rPr>
                        <m:t>”)</m:t>
                      </m:r>
                    </m:oMath>
                  </m:oMathPara>
                </a14:m>
                <a:endParaRPr lang="en-US" sz="2000" dirty="0">
                  <a:latin typeface="Corbel" panose="020B0503020204020204" pitchFamily="34" charset="0"/>
                </a:endParaRPr>
              </a:p>
            </p:txBody>
          </p:sp>
        </mc:Choice>
        <mc:Fallback xmlns="">
          <p:sp>
            <p:nvSpPr>
              <p:cNvPr id="14" name="TextBox 13">
                <a:extLst>
                  <a:ext uri="{FF2B5EF4-FFF2-40B4-BE49-F238E27FC236}">
                    <a16:creationId xmlns:a16="http://schemas.microsoft.com/office/drawing/2014/main" id="{1DC3B7D4-D980-7B6D-8AA2-6125C21F4BFA}"/>
                  </a:ext>
                </a:extLst>
              </p:cNvPr>
              <p:cNvSpPr txBox="1">
                <a:spLocks noRot="1" noChangeAspect="1" noMove="1" noResize="1" noEditPoints="1" noAdjustHandles="1" noChangeArrowheads="1" noChangeShapeType="1" noTextEdit="1"/>
              </p:cNvSpPr>
              <p:nvPr/>
            </p:nvSpPr>
            <p:spPr>
              <a:xfrm>
                <a:off x="2884875" y="4135556"/>
                <a:ext cx="3259645" cy="400110"/>
              </a:xfrm>
              <a:prstGeom prst="rect">
                <a:avLst/>
              </a:prstGeom>
              <a:blipFill>
                <a:blip r:embed="rId3"/>
                <a:stretch>
                  <a:fillRect b="-15152"/>
                </a:stretch>
              </a:blipFill>
            </p:spPr>
            <p:txBody>
              <a:bodyPr/>
              <a:lstStyle/>
              <a:p>
                <a:r>
                  <a:rPr lang="en-US">
                    <a:noFill/>
                  </a:rPr>
                  <a:t> </a:t>
                </a:r>
              </a:p>
            </p:txBody>
          </p:sp>
        </mc:Fallback>
      </mc:AlternateContent>
      <p:grpSp>
        <p:nvGrpSpPr>
          <p:cNvPr id="16" name="object 5">
            <a:extLst>
              <a:ext uri="{FF2B5EF4-FFF2-40B4-BE49-F238E27FC236}">
                <a16:creationId xmlns:a16="http://schemas.microsoft.com/office/drawing/2014/main" id="{B44F854D-3FA3-F1C9-8C76-1082E1C4C070}"/>
              </a:ext>
            </a:extLst>
          </p:cNvPr>
          <p:cNvGrpSpPr/>
          <p:nvPr/>
        </p:nvGrpSpPr>
        <p:grpSpPr>
          <a:xfrm>
            <a:off x="5891059" y="4255442"/>
            <a:ext cx="888145" cy="213360"/>
            <a:chOff x="5187539" y="3271520"/>
            <a:chExt cx="1280160" cy="213360"/>
          </a:xfrm>
        </p:grpSpPr>
        <p:sp>
          <p:nvSpPr>
            <p:cNvPr id="17" name="object 6">
              <a:extLst>
                <a:ext uri="{FF2B5EF4-FFF2-40B4-BE49-F238E27FC236}">
                  <a16:creationId xmlns:a16="http://schemas.microsoft.com/office/drawing/2014/main" id="{E630FE10-B286-8693-9384-228A6B8EC423}"/>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8" name="object 7">
              <a:extLst>
                <a:ext uri="{FF2B5EF4-FFF2-40B4-BE49-F238E27FC236}">
                  <a16:creationId xmlns:a16="http://schemas.microsoft.com/office/drawing/2014/main" id="{D8B28132-0F41-9728-9FDB-F76020E569EB}"/>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9" name="object 8">
            <a:extLst>
              <a:ext uri="{FF2B5EF4-FFF2-40B4-BE49-F238E27FC236}">
                <a16:creationId xmlns:a16="http://schemas.microsoft.com/office/drawing/2014/main" id="{54EC9257-CBB4-1B09-5E60-1F5D58B0B238}"/>
              </a:ext>
            </a:extLst>
          </p:cNvPr>
          <p:cNvSpPr txBox="1"/>
          <p:nvPr/>
        </p:nvSpPr>
        <p:spPr>
          <a:xfrm>
            <a:off x="6027118" y="3902700"/>
            <a:ext cx="613410" cy="406400"/>
          </a:xfrm>
          <a:prstGeom prst="rect">
            <a:avLst/>
          </a:prstGeom>
        </p:spPr>
        <p:txBody>
          <a:bodyPr vert="horz" wrap="square" lIns="0" tIns="12700" rIns="0" bIns="0" rtlCol="0">
            <a:spAutoFit/>
          </a:bodyPr>
          <a:lstStyle/>
          <a:p>
            <a:pPr marL="12700">
              <a:lnSpc>
                <a:spcPct val="100000"/>
              </a:lnSpc>
              <a:spcBef>
                <a:spcPts val="100"/>
              </a:spcBef>
            </a:pPr>
            <a:r>
              <a:rPr lang="en-US" sz="2500" spc="-45" dirty="0">
                <a:latin typeface="Corbel" panose="020B0503020204020204" pitchFamily="34" charset="0"/>
              </a:rPr>
              <a:t>eval</a:t>
            </a:r>
            <a:endParaRPr sz="2500" dirty="0">
              <a:latin typeface="Corbel" panose="020B0503020204020204" pitchFamily="34" charset="0"/>
            </a:endParaRPr>
          </a:p>
        </p:txBody>
      </p:sp>
      <p:sp>
        <p:nvSpPr>
          <p:cNvPr id="21" name="TextBox 20">
            <a:extLst>
              <a:ext uri="{FF2B5EF4-FFF2-40B4-BE49-F238E27FC236}">
                <a16:creationId xmlns:a16="http://schemas.microsoft.com/office/drawing/2014/main" id="{3BCBD792-7A71-E22C-43A1-63ACFC113DF4}"/>
              </a:ext>
            </a:extLst>
          </p:cNvPr>
          <p:cNvSpPr txBox="1"/>
          <p:nvPr/>
        </p:nvSpPr>
        <p:spPr>
          <a:xfrm>
            <a:off x="119740" y="2813843"/>
            <a:ext cx="2338736" cy="738664"/>
          </a:xfrm>
          <a:prstGeom prst="rect">
            <a:avLst/>
          </a:prstGeom>
          <a:noFill/>
        </p:spPr>
        <p:txBody>
          <a:bodyPr wrap="square">
            <a:spAutoFit/>
          </a:bodyPr>
          <a:lstStyle/>
          <a:p>
            <a:r>
              <a:rPr lang="en-US" sz="1400" spc="-75" dirty="0">
                <a:latin typeface="Corbel" panose="020B0503020204020204" pitchFamily="34" charset="0"/>
              </a:rPr>
              <a:t>Example:</a:t>
            </a:r>
            <a:r>
              <a:rPr lang="en-US" sz="1400" spc="-114" dirty="0">
                <a:latin typeface="Corbel" panose="020B0503020204020204" pitchFamily="34" charset="0"/>
              </a:rPr>
              <a:t> </a:t>
            </a:r>
            <a:r>
              <a:rPr lang="en-US" sz="1400" dirty="0">
                <a:latin typeface="Corbel" panose="020B0503020204020204" pitchFamily="34" charset="0"/>
              </a:rPr>
              <a:t>I</a:t>
            </a:r>
            <a:r>
              <a:rPr lang="en-US" sz="1400" spc="-114" dirty="0">
                <a:latin typeface="Corbel" panose="020B0503020204020204" pitchFamily="34" charset="0"/>
              </a:rPr>
              <a:t> </a:t>
            </a:r>
            <a:r>
              <a:rPr lang="en-US" sz="1400" spc="-20" dirty="0">
                <a:latin typeface="Corbel" panose="020B0503020204020204" pitchFamily="34" charset="0"/>
              </a:rPr>
              <a:t>use</a:t>
            </a:r>
            <a:r>
              <a:rPr lang="en-US" sz="1400" spc="-114" dirty="0">
                <a:latin typeface="Corbel" panose="020B0503020204020204" pitchFamily="34" charset="0"/>
              </a:rPr>
              <a:t> </a:t>
            </a:r>
            <a:r>
              <a:rPr lang="en-US" sz="1400" dirty="0">
                <a:latin typeface="Corbel" panose="020B0503020204020204" pitchFamily="34" charset="0"/>
              </a:rPr>
              <a:t>a</a:t>
            </a:r>
            <a:r>
              <a:rPr lang="en-US" sz="1400" spc="-110" dirty="0">
                <a:latin typeface="Corbel" panose="020B0503020204020204" pitchFamily="34" charset="0"/>
              </a:rPr>
              <a:t> </a:t>
            </a:r>
            <a:r>
              <a:rPr lang="en-US" sz="1400" dirty="0">
                <a:latin typeface="Corbel" panose="020B0503020204020204" pitchFamily="34" charset="0"/>
              </a:rPr>
              <a:t>bunch</a:t>
            </a:r>
            <a:r>
              <a:rPr lang="en-US" sz="1400" spc="-114" dirty="0">
                <a:latin typeface="Corbel" panose="020B0503020204020204" pitchFamily="34" charset="0"/>
              </a:rPr>
              <a:t> </a:t>
            </a:r>
            <a:r>
              <a:rPr lang="en-US" sz="1400" spc="-25" dirty="0">
                <a:latin typeface="Corbel" panose="020B0503020204020204" pitchFamily="34" charset="0"/>
              </a:rPr>
              <a:t>of </a:t>
            </a:r>
            <a:r>
              <a:rPr lang="en-US" sz="1400" dirty="0">
                <a:latin typeface="Corbel" panose="020B0503020204020204" pitchFamily="34" charset="0"/>
              </a:rPr>
              <a:t>New</a:t>
            </a:r>
            <a:r>
              <a:rPr lang="en-US" sz="1400" spc="-130" dirty="0">
                <a:latin typeface="Corbel" panose="020B0503020204020204" pitchFamily="34" charset="0"/>
              </a:rPr>
              <a:t> </a:t>
            </a:r>
            <a:r>
              <a:rPr lang="en-US" sz="1400" spc="-105" dirty="0">
                <a:latin typeface="Corbel" panose="020B0503020204020204" pitchFamily="34" charset="0"/>
              </a:rPr>
              <a:t>York</a:t>
            </a:r>
            <a:r>
              <a:rPr lang="en-US" sz="1400" spc="-90" dirty="0">
                <a:latin typeface="Corbel" panose="020B0503020204020204" pitchFamily="34" charset="0"/>
              </a:rPr>
              <a:t> </a:t>
            </a:r>
            <a:r>
              <a:rPr lang="en-US" sz="1400" spc="-55" dirty="0">
                <a:latin typeface="Corbel" panose="020B0503020204020204" pitchFamily="34" charset="0"/>
              </a:rPr>
              <a:t>Times</a:t>
            </a:r>
            <a:r>
              <a:rPr lang="en-US" sz="1400" spc="-105" dirty="0">
                <a:latin typeface="Corbel" panose="020B0503020204020204" pitchFamily="34" charset="0"/>
              </a:rPr>
              <a:t> </a:t>
            </a:r>
            <a:r>
              <a:rPr lang="en-US" sz="1400" spc="-40" dirty="0">
                <a:latin typeface="Corbel" panose="020B0503020204020204" pitchFamily="34" charset="0"/>
              </a:rPr>
              <a:t>articles</a:t>
            </a:r>
            <a:r>
              <a:rPr lang="en-US" sz="1400" spc="-110" dirty="0">
                <a:latin typeface="Corbel" panose="020B0503020204020204" pitchFamily="34" charset="0"/>
              </a:rPr>
              <a:t> </a:t>
            </a:r>
            <a:r>
              <a:rPr lang="en-US" sz="1400" spc="-25" dirty="0">
                <a:latin typeface="Corbel" panose="020B0503020204020204" pitchFamily="34" charset="0"/>
              </a:rPr>
              <a:t>to </a:t>
            </a:r>
            <a:r>
              <a:rPr lang="en-US" sz="1400" dirty="0">
                <a:latin typeface="Corbel" panose="020B0503020204020204" pitchFamily="34" charset="0"/>
              </a:rPr>
              <a:t>build</a:t>
            </a:r>
            <a:r>
              <a:rPr lang="en-US" sz="1400" spc="-135" dirty="0">
                <a:latin typeface="Corbel" panose="020B0503020204020204" pitchFamily="34" charset="0"/>
              </a:rPr>
              <a:t> </a:t>
            </a:r>
            <a:r>
              <a:rPr lang="en-US" sz="1400" dirty="0">
                <a:latin typeface="Corbel" panose="020B0503020204020204" pitchFamily="34" charset="0"/>
              </a:rPr>
              <a:t>a</a:t>
            </a:r>
            <a:r>
              <a:rPr lang="en-US" sz="1400" spc="-130" dirty="0">
                <a:latin typeface="Corbel" panose="020B0503020204020204" pitchFamily="34" charset="0"/>
              </a:rPr>
              <a:t> </a:t>
            </a:r>
            <a:r>
              <a:rPr lang="en-US" sz="1400" spc="-20" dirty="0">
                <a:latin typeface="Corbel" panose="020B0503020204020204" pitchFamily="34" charset="0"/>
              </a:rPr>
              <a:t>bigram</a:t>
            </a:r>
            <a:r>
              <a:rPr lang="en-US" sz="1400" spc="-135" dirty="0">
                <a:latin typeface="Corbel" panose="020B0503020204020204" pitchFamily="34" charset="0"/>
              </a:rPr>
              <a:t> </a:t>
            </a:r>
            <a:r>
              <a:rPr lang="en-US" sz="1400" spc="-35" dirty="0">
                <a:latin typeface="Corbel" panose="020B0503020204020204" pitchFamily="34" charset="0"/>
              </a:rPr>
              <a:t>probability</a:t>
            </a:r>
            <a:r>
              <a:rPr lang="en-US" sz="1400" spc="-130" dirty="0">
                <a:latin typeface="Corbel" panose="020B0503020204020204" pitchFamily="34" charset="0"/>
              </a:rPr>
              <a:t> </a:t>
            </a:r>
            <a:r>
              <a:rPr lang="en-US" sz="1400" spc="-30" dirty="0">
                <a:latin typeface="Corbel" panose="020B0503020204020204" pitchFamily="34" charset="0"/>
              </a:rPr>
              <a:t>table</a:t>
            </a:r>
            <a:endParaRPr lang="en-US" dirty="0">
              <a:latin typeface="Corbel" panose="020B0503020204020204" pitchFamily="34" charset="0"/>
            </a:endParaRPr>
          </a:p>
        </p:txBody>
      </p:sp>
      <p:pic>
        <p:nvPicPr>
          <p:cNvPr id="26" name="object 9">
            <a:extLst>
              <a:ext uri="{FF2B5EF4-FFF2-40B4-BE49-F238E27FC236}">
                <a16:creationId xmlns:a16="http://schemas.microsoft.com/office/drawing/2014/main" id="{01A0DFD1-BD6D-C20A-D632-BDEDCFA230FA}"/>
              </a:ext>
            </a:extLst>
          </p:cNvPr>
          <p:cNvPicPr/>
          <p:nvPr/>
        </p:nvPicPr>
        <p:blipFill>
          <a:blip r:embed="rId4" cstate="print"/>
          <a:stretch>
            <a:fillRect/>
          </a:stretch>
        </p:blipFill>
        <p:spPr>
          <a:xfrm>
            <a:off x="6840108" y="3659662"/>
            <a:ext cx="2142140" cy="1404919"/>
          </a:xfrm>
          <a:prstGeom prst="rect">
            <a:avLst/>
          </a:prstGeom>
        </p:spPr>
      </p:pic>
      <p:sp>
        <p:nvSpPr>
          <p:cNvPr id="27" name="object 14">
            <a:extLst>
              <a:ext uri="{FF2B5EF4-FFF2-40B4-BE49-F238E27FC236}">
                <a16:creationId xmlns:a16="http://schemas.microsoft.com/office/drawing/2014/main" id="{88AF928A-0759-6B97-9C8D-36BB3BAB4E01}"/>
              </a:ext>
            </a:extLst>
          </p:cNvPr>
          <p:cNvSpPr txBox="1"/>
          <p:nvPr/>
        </p:nvSpPr>
        <p:spPr>
          <a:xfrm>
            <a:off x="6619946" y="2913690"/>
            <a:ext cx="2338736" cy="657231"/>
          </a:xfrm>
          <a:prstGeom prst="rect">
            <a:avLst/>
          </a:prstGeom>
        </p:spPr>
        <p:txBody>
          <a:bodyPr vert="horz" wrap="square" lIns="0" tIns="10795" rIns="0" bIns="0" rtlCol="0">
            <a:spAutoFit/>
          </a:bodyPr>
          <a:lstStyle/>
          <a:p>
            <a:pPr marL="12700" marR="5080" algn="ctr">
              <a:spcBef>
                <a:spcPts val="85"/>
              </a:spcBef>
            </a:pPr>
            <a:r>
              <a:rPr dirty="0">
                <a:latin typeface="Corbel" panose="020B0503020204020204" pitchFamily="34" charset="0"/>
              </a:rPr>
              <a:t>Now</a:t>
            </a:r>
            <a:r>
              <a:rPr spc="-45" dirty="0">
                <a:latin typeface="Corbel" panose="020B0503020204020204" pitchFamily="34" charset="0"/>
              </a:rPr>
              <a:t> </a:t>
            </a:r>
            <a:r>
              <a:rPr dirty="0">
                <a:latin typeface="Corbel" panose="020B0503020204020204" pitchFamily="34" charset="0"/>
              </a:rPr>
              <a:t>I’m</a:t>
            </a:r>
            <a:r>
              <a:rPr spc="-45" dirty="0">
                <a:latin typeface="Corbel" panose="020B0503020204020204" pitchFamily="34" charset="0"/>
              </a:rPr>
              <a:t> </a:t>
            </a:r>
            <a:r>
              <a:rPr spc="-10" dirty="0">
                <a:latin typeface="Corbel" panose="020B0503020204020204" pitchFamily="34" charset="0"/>
              </a:rPr>
              <a:t>going</a:t>
            </a:r>
            <a:r>
              <a:rPr spc="-45" dirty="0">
                <a:latin typeface="Corbel" panose="020B0503020204020204" pitchFamily="34" charset="0"/>
              </a:rPr>
              <a:t> </a:t>
            </a:r>
            <a:r>
              <a:rPr dirty="0">
                <a:latin typeface="Corbel" panose="020B0503020204020204" pitchFamily="34" charset="0"/>
              </a:rPr>
              <a:t>to</a:t>
            </a:r>
            <a:r>
              <a:rPr spc="-45" dirty="0">
                <a:latin typeface="Corbel" panose="020B0503020204020204" pitchFamily="34" charset="0"/>
              </a:rPr>
              <a:t> </a:t>
            </a:r>
            <a:r>
              <a:rPr spc="-65" dirty="0">
                <a:latin typeface="Corbel" panose="020B0503020204020204" pitchFamily="34" charset="0"/>
              </a:rPr>
              <a:t>evaluate</a:t>
            </a:r>
            <a:r>
              <a:rPr spc="-45" dirty="0">
                <a:latin typeface="Corbel" panose="020B0503020204020204" pitchFamily="34" charset="0"/>
              </a:rPr>
              <a:t> </a:t>
            </a:r>
            <a:r>
              <a:rPr spc="-35" dirty="0">
                <a:latin typeface="Corbel" panose="020B0503020204020204" pitchFamily="34" charset="0"/>
              </a:rPr>
              <a:t>the probability</a:t>
            </a:r>
            <a:r>
              <a:rPr spc="-114" dirty="0">
                <a:latin typeface="Corbel" panose="020B0503020204020204" pitchFamily="34" charset="0"/>
              </a:rPr>
              <a:t> </a:t>
            </a:r>
            <a:r>
              <a:rPr dirty="0">
                <a:latin typeface="Corbel" panose="020B0503020204020204" pitchFamily="34" charset="0"/>
              </a:rPr>
              <a:t>of</a:t>
            </a:r>
            <a:r>
              <a:rPr spc="-114" dirty="0">
                <a:latin typeface="Corbel" panose="020B0503020204020204" pitchFamily="34" charset="0"/>
              </a:rPr>
              <a:t> </a:t>
            </a:r>
            <a:r>
              <a:rPr spc="-10" dirty="0">
                <a:latin typeface="Corbel" panose="020B0503020204020204" pitchFamily="34" charset="0"/>
              </a:rPr>
              <a:t>some</a:t>
            </a:r>
            <a:r>
              <a:rPr spc="-114" dirty="0">
                <a:latin typeface="Corbel" panose="020B0503020204020204" pitchFamily="34" charset="0"/>
              </a:rPr>
              <a:t> </a:t>
            </a:r>
            <a:r>
              <a:rPr spc="-10" dirty="0">
                <a:latin typeface="Corbel" panose="020B0503020204020204" pitchFamily="34" charset="0"/>
              </a:rPr>
              <a:t>heldout</a:t>
            </a:r>
            <a:endParaRPr dirty="0">
              <a:latin typeface="Corbel" panose="020B0503020204020204" pitchFamily="34" charset="0"/>
            </a:endParaRPr>
          </a:p>
          <a:p>
            <a:pPr algn="ctr"/>
            <a:r>
              <a:rPr dirty="0">
                <a:latin typeface="Corbel" panose="020B0503020204020204" pitchFamily="34" charset="0"/>
              </a:rPr>
              <a:t>data</a:t>
            </a:r>
            <a:r>
              <a:rPr spc="-135" dirty="0">
                <a:latin typeface="Corbel" panose="020B0503020204020204" pitchFamily="34" charset="0"/>
              </a:rPr>
              <a:t> </a:t>
            </a:r>
            <a:r>
              <a:rPr spc="-20" dirty="0">
                <a:latin typeface="Corbel" panose="020B0503020204020204" pitchFamily="34" charset="0"/>
              </a:rPr>
              <a:t>using</a:t>
            </a:r>
            <a:r>
              <a:rPr spc="-135" dirty="0">
                <a:latin typeface="Corbel" panose="020B0503020204020204" pitchFamily="34" charset="0"/>
              </a:rPr>
              <a:t> </a:t>
            </a:r>
            <a:r>
              <a:rPr dirty="0">
                <a:latin typeface="Corbel" panose="020B0503020204020204" pitchFamily="34" charset="0"/>
              </a:rPr>
              <a:t>our</a:t>
            </a:r>
            <a:r>
              <a:rPr spc="-135" dirty="0">
                <a:latin typeface="Corbel" panose="020B0503020204020204" pitchFamily="34" charset="0"/>
              </a:rPr>
              <a:t> </a:t>
            </a:r>
            <a:r>
              <a:rPr spc="-20" dirty="0">
                <a:latin typeface="Corbel" panose="020B0503020204020204" pitchFamily="34" charset="0"/>
              </a:rPr>
              <a:t>bigram</a:t>
            </a:r>
            <a:r>
              <a:rPr spc="-130" dirty="0">
                <a:latin typeface="Corbel" panose="020B0503020204020204" pitchFamily="34" charset="0"/>
              </a:rPr>
              <a:t> </a:t>
            </a:r>
            <a:r>
              <a:rPr spc="-10" dirty="0">
                <a:latin typeface="Corbel" panose="020B0503020204020204" pitchFamily="34" charset="0"/>
              </a:rPr>
              <a:t>table</a:t>
            </a:r>
            <a:endParaRPr dirty="0">
              <a:latin typeface="Corbel" panose="020B0503020204020204" pitchFamily="34" charset="0"/>
            </a:endParaRPr>
          </a:p>
        </p:txBody>
      </p:sp>
      <p:sp>
        <p:nvSpPr>
          <p:cNvPr id="28" name="TextBox 27">
            <a:extLst>
              <a:ext uri="{FF2B5EF4-FFF2-40B4-BE49-F238E27FC236}">
                <a16:creationId xmlns:a16="http://schemas.microsoft.com/office/drawing/2014/main" id="{47FBCED0-72EB-5145-E877-CC2C9E63979F}"/>
              </a:ext>
            </a:extLst>
          </p:cNvPr>
          <p:cNvSpPr txBox="1"/>
          <p:nvPr/>
        </p:nvSpPr>
        <p:spPr>
          <a:xfrm>
            <a:off x="3025333" y="2846562"/>
            <a:ext cx="3093333" cy="963668"/>
          </a:xfrm>
          <a:prstGeom prst="wedgeRoundRectCallout">
            <a:avLst>
              <a:gd name="adj1" fmla="val 60414"/>
              <a:gd name="adj2" fmla="val 156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marL="165100" marR="157480" algn="ctr">
              <a:lnSpc>
                <a:spcPct val="101899"/>
              </a:lnSpc>
              <a:spcBef>
                <a:spcPts val="245"/>
              </a:spcBef>
            </a:pPr>
            <a:r>
              <a:rPr lang="en-US" sz="1700" dirty="0">
                <a:latin typeface="Tahoma" panose="020B0604030504040204" pitchFamily="34" charset="0"/>
                <a:ea typeface="Tahoma" panose="020B0604030504040204" pitchFamily="34" charset="0"/>
                <a:cs typeface="Tahoma" panose="020B0604030504040204" pitchFamily="34" charset="0"/>
              </a:rPr>
              <a:t>A</a:t>
            </a:r>
            <a:r>
              <a:rPr lang="en-US" sz="1700" spc="-85" dirty="0">
                <a:latin typeface="Tahoma" panose="020B0604030504040204" pitchFamily="34" charset="0"/>
                <a:ea typeface="Tahoma" panose="020B0604030504040204" pitchFamily="34" charset="0"/>
                <a:cs typeface="Tahoma" panose="020B0604030504040204" pitchFamily="34" charset="0"/>
              </a:rPr>
              <a:t> </a:t>
            </a:r>
            <a:r>
              <a:rPr lang="en-US" sz="1700" dirty="0">
                <a:latin typeface="Tahoma" panose="020B0604030504040204" pitchFamily="34" charset="0"/>
                <a:ea typeface="Tahoma" panose="020B0604030504040204" pitchFamily="34" charset="0"/>
                <a:cs typeface="Tahoma" panose="020B0604030504040204" pitchFamily="34" charset="0"/>
              </a:rPr>
              <a:t>good</a:t>
            </a:r>
            <a:r>
              <a:rPr lang="en-US" sz="1700" spc="-80" dirty="0">
                <a:latin typeface="Tahoma" panose="020B0604030504040204" pitchFamily="34" charset="0"/>
                <a:ea typeface="Tahoma" panose="020B0604030504040204" pitchFamily="34" charset="0"/>
                <a:cs typeface="Tahoma" panose="020B0604030504040204" pitchFamily="34" charset="0"/>
              </a:rPr>
              <a:t> language </a:t>
            </a:r>
            <a:r>
              <a:rPr lang="en-US" sz="1700" spc="-10" dirty="0">
                <a:latin typeface="Tahoma" panose="020B0604030504040204" pitchFamily="34" charset="0"/>
                <a:ea typeface="Tahoma" panose="020B0604030504040204" pitchFamily="34" charset="0"/>
                <a:cs typeface="Tahoma" panose="020B0604030504040204" pitchFamily="34" charset="0"/>
              </a:rPr>
              <a:t>model </a:t>
            </a:r>
            <a:r>
              <a:rPr lang="en-US" sz="1700" spc="-20" dirty="0">
                <a:latin typeface="Tahoma" panose="020B0604030504040204" pitchFamily="34" charset="0"/>
                <a:ea typeface="Tahoma" panose="020B0604030504040204" pitchFamily="34" charset="0"/>
                <a:cs typeface="Tahoma" panose="020B0604030504040204" pitchFamily="34" charset="0"/>
              </a:rPr>
              <a:t>should</a:t>
            </a:r>
            <a:r>
              <a:rPr lang="en-US" sz="1700" spc="-180" dirty="0">
                <a:latin typeface="Tahoma" panose="020B0604030504040204" pitchFamily="34" charset="0"/>
                <a:ea typeface="Tahoma" panose="020B0604030504040204" pitchFamily="34" charset="0"/>
                <a:cs typeface="Tahoma" panose="020B0604030504040204" pitchFamily="34" charset="0"/>
              </a:rPr>
              <a:t> </a:t>
            </a:r>
            <a:r>
              <a:rPr lang="en-US" sz="1700" spc="-55" dirty="0">
                <a:latin typeface="Tahoma" panose="020B0604030504040204" pitchFamily="34" charset="0"/>
                <a:ea typeface="Tahoma" panose="020B0604030504040204" pitchFamily="34" charset="0"/>
                <a:cs typeface="Tahoma" panose="020B0604030504040204" pitchFamily="34" charset="0"/>
              </a:rPr>
              <a:t>assign</a:t>
            </a:r>
            <a:r>
              <a:rPr lang="en-US" sz="1700" spc="-175" dirty="0">
                <a:latin typeface="Tahoma" panose="020B0604030504040204" pitchFamily="34" charset="0"/>
                <a:ea typeface="Tahoma" panose="020B0604030504040204" pitchFamily="34" charset="0"/>
                <a:cs typeface="Tahoma" panose="020B0604030504040204" pitchFamily="34" charset="0"/>
              </a:rPr>
              <a:t> </a:t>
            </a:r>
            <a:r>
              <a:rPr lang="en-US" sz="1700" dirty="0">
                <a:latin typeface="Tahoma" panose="020B0604030504040204" pitchFamily="34" charset="0"/>
                <a:ea typeface="Tahoma" panose="020B0604030504040204" pitchFamily="34" charset="0"/>
                <a:cs typeface="Tahoma" panose="020B0604030504040204" pitchFamily="34" charset="0"/>
              </a:rPr>
              <a:t>a</a:t>
            </a:r>
            <a:r>
              <a:rPr lang="en-US" sz="1700" spc="-175" dirty="0">
                <a:latin typeface="Tahoma" panose="020B0604030504040204" pitchFamily="34" charset="0"/>
                <a:ea typeface="Tahoma" panose="020B0604030504040204" pitchFamily="34" charset="0"/>
                <a:cs typeface="Tahoma" panose="020B0604030504040204" pitchFamily="34" charset="0"/>
              </a:rPr>
              <a:t> </a:t>
            </a:r>
            <a:r>
              <a:rPr lang="en-US" sz="1700" spc="-20" dirty="0">
                <a:latin typeface="Tahoma" panose="020B0604030504040204" pitchFamily="34" charset="0"/>
                <a:ea typeface="Tahoma" panose="020B0604030504040204" pitchFamily="34" charset="0"/>
                <a:cs typeface="Tahoma" panose="020B0604030504040204" pitchFamily="34" charset="0"/>
              </a:rPr>
              <a:t>high </a:t>
            </a:r>
            <a:r>
              <a:rPr lang="en-US" sz="1700" spc="-40" dirty="0">
                <a:latin typeface="Tahoma" panose="020B0604030504040204" pitchFamily="34" charset="0"/>
                <a:ea typeface="Tahoma" panose="020B0604030504040204" pitchFamily="34" charset="0"/>
                <a:cs typeface="Tahoma" panose="020B0604030504040204" pitchFamily="34" charset="0"/>
              </a:rPr>
              <a:t>probability</a:t>
            </a:r>
            <a:r>
              <a:rPr lang="en-US" sz="1700" spc="-114" dirty="0">
                <a:latin typeface="Tahoma" panose="020B0604030504040204" pitchFamily="34" charset="0"/>
                <a:ea typeface="Tahoma" panose="020B0604030504040204" pitchFamily="34" charset="0"/>
                <a:cs typeface="Tahoma" panose="020B0604030504040204" pitchFamily="34" charset="0"/>
              </a:rPr>
              <a:t> </a:t>
            </a:r>
            <a:r>
              <a:rPr lang="en-US" sz="1700" dirty="0">
                <a:latin typeface="Tahoma" panose="020B0604030504040204" pitchFamily="34" charset="0"/>
                <a:ea typeface="Tahoma" panose="020B0604030504040204" pitchFamily="34" charset="0"/>
                <a:cs typeface="Tahoma" panose="020B0604030504040204" pitchFamily="34" charset="0"/>
              </a:rPr>
              <a:t>to</a:t>
            </a:r>
            <a:r>
              <a:rPr lang="en-US" sz="1700" spc="-114" dirty="0">
                <a:latin typeface="Tahoma" panose="020B0604030504040204" pitchFamily="34" charset="0"/>
                <a:ea typeface="Tahoma" panose="020B0604030504040204" pitchFamily="34" charset="0"/>
                <a:cs typeface="Tahoma" panose="020B0604030504040204" pitchFamily="34" charset="0"/>
              </a:rPr>
              <a:t> </a:t>
            </a:r>
            <a:r>
              <a:rPr lang="en-US" sz="1700" spc="-20" dirty="0">
                <a:latin typeface="Tahoma" panose="020B0604030504040204" pitchFamily="34" charset="0"/>
                <a:ea typeface="Tahoma" panose="020B0604030504040204" pitchFamily="34" charset="0"/>
                <a:cs typeface="Tahoma" panose="020B0604030504040204" pitchFamily="34" charset="0"/>
              </a:rPr>
              <a:t>held-out</a:t>
            </a:r>
            <a:r>
              <a:rPr lang="en-US" sz="1700" spc="-110" dirty="0">
                <a:latin typeface="Tahoma" panose="020B0604030504040204" pitchFamily="34" charset="0"/>
                <a:ea typeface="Tahoma" panose="020B0604030504040204" pitchFamily="34" charset="0"/>
                <a:cs typeface="Tahoma" panose="020B0604030504040204" pitchFamily="34" charset="0"/>
              </a:rPr>
              <a:t> </a:t>
            </a:r>
            <a:r>
              <a:rPr lang="en-US" sz="1700" spc="-20" dirty="0">
                <a:latin typeface="Tahoma" panose="020B0604030504040204" pitchFamily="34" charset="0"/>
                <a:ea typeface="Tahoma" panose="020B0604030504040204" pitchFamily="34" charset="0"/>
                <a:cs typeface="Tahoma" panose="020B0604030504040204" pitchFamily="34" charset="0"/>
              </a:rPr>
              <a:t>text!</a:t>
            </a:r>
            <a:endParaRPr lang="en-US" sz="17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37229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6A026-54CF-66E6-1758-A65C03FB8E48}"/>
              </a:ext>
            </a:extLst>
          </p:cNvPr>
          <p:cNvSpPr>
            <a:spLocks noGrp="1"/>
          </p:cNvSpPr>
          <p:nvPr>
            <p:ph type="title"/>
          </p:nvPr>
        </p:nvSpPr>
        <p:spPr>
          <a:xfrm>
            <a:off x="3" y="107119"/>
            <a:ext cx="9433930" cy="857542"/>
          </a:xfrm>
        </p:spPr>
        <p:txBody>
          <a:bodyPr>
            <a:normAutofit/>
          </a:bodyPr>
          <a:lstStyle/>
          <a:p>
            <a:r>
              <a:rPr lang="en-US" dirty="0"/>
              <a:t>    Quiz: Building Intuition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A79C9D-9ECD-E6CC-4AAF-9A86B65C6CD1}"/>
                  </a:ext>
                </a:extLst>
              </p:cNvPr>
              <p:cNvSpPr>
                <a:spLocks noGrp="1"/>
              </p:cNvSpPr>
              <p:nvPr>
                <p:ph type="body" sz="quarter" idx="16"/>
              </p:nvPr>
            </p:nvSpPr>
            <p:spPr>
              <a:xfrm>
                <a:off x="533919" y="1390650"/>
                <a:ext cx="8508481" cy="3077573"/>
              </a:xfrm>
            </p:spPr>
            <p:txBody>
              <a:bodyPr/>
              <a:lstStyle/>
              <a:p>
                <a:r>
                  <a:rPr lang="en-US" dirty="0"/>
                  <a:t>Sample a sentence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2</m:t>
                            </m:r>
                          </m:sub>
                        </m:sSub>
                        <m:r>
                          <a:rPr lang="en-US">
                            <a:latin typeface="Cambria Math" panose="02040503050406030204" pitchFamily="18" charset="0"/>
                          </a:rPr>
                          <m:t>, …, </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𝑛</m:t>
                            </m:r>
                          </m:sub>
                        </m:sSub>
                      </m:e>
                    </m:d>
                    <m:r>
                      <a:rPr lang="en-US" b="0" i="0" smtClean="0">
                        <a:latin typeface="Cambria Math" panose="02040503050406030204" pitchFamily="18" charset="0"/>
                      </a:rPr>
                      <m:t>=</m:t>
                    </m:r>
                    <m:r>
                      <a:rPr lang="en-US" sz="1600" b="0" i="0" smtClean="0">
                        <a:latin typeface="Cambria Math" panose="02040503050406030204" pitchFamily="18" charset="0"/>
                      </a:rPr>
                      <m:t>(</m:t>
                    </m:r>
                    <m:r>
                      <m:rPr>
                        <m:sty m:val="p"/>
                      </m:rPr>
                      <a:rPr lang="en-US" sz="1600" b="0" i="0" smtClean="0">
                        <a:latin typeface="Cambria Math" panose="02040503050406030204" pitchFamily="18" charset="0"/>
                      </a:rPr>
                      <m:t>cat</m:t>
                    </m:r>
                    <m:r>
                      <a:rPr lang="en-US" sz="1600" smtClean="0">
                        <a:latin typeface="Cambria Math" panose="02040503050406030204" pitchFamily="18" charset="0"/>
                      </a:rPr>
                      <m:t>, </m:t>
                    </m:r>
                    <m:r>
                      <m:rPr>
                        <m:sty m:val="p"/>
                      </m:rPr>
                      <a:rPr lang="en-US" sz="1600" b="0" i="0" smtClean="0">
                        <a:latin typeface="Cambria Math" panose="02040503050406030204" pitchFamily="18" charset="0"/>
                      </a:rPr>
                      <m:t>sat</m:t>
                    </m:r>
                    <m:r>
                      <a:rPr lang="en-US" sz="1600" i="0" smtClean="0">
                        <a:latin typeface="Cambria Math" panose="02040503050406030204" pitchFamily="18" charset="0"/>
                      </a:rPr>
                      <m:t>, </m:t>
                    </m:r>
                    <m:r>
                      <m:rPr>
                        <m:sty m:val="p"/>
                      </m:rPr>
                      <a:rPr lang="en-US" sz="1600" b="0" i="0" smtClean="0">
                        <a:latin typeface="Cambria Math" panose="02040503050406030204" pitchFamily="18" charset="0"/>
                      </a:rPr>
                      <m:t>on</m:t>
                    </m:r>
                    <m:r>
                      <a:rPr lang="en-US" sz="1600" i="0" smtClean="0">
                        <a:latin typeface="Cambria Math" panose="02040503050406030204" pitchFamily="18" charset="0"/>
                      </a:rPr>
                      <m:t>, </m:t>
                    </m:r>
                    <m:r>
                      <m:rPr>
                        <m:sty m:val="p"/>
                      </m:rPr>
                      <a:rPr lang="en-US" sz="1600" b="0" i="0" smtClean="0">
                        <a:latin typeface="Cambria Math" panose="02040503050406030204" pitchFamily="18" charset="0"/>
                      </a:rPr>
                      <m:t>the</m:t>
                    </m:r>
                    <m:r>
                      <a:rPr lang="en-US" sz="1600" b="0" i="0" smtClean="0">
                        <a:latin typeface="Cambria Math" panose="02040503050406030204" pitchFamily="18" charset="0"/>
                      </a:rPr>
                      <m:t>,</m:t>
                    </m:r>
                    <m:r>
                      <m:rPr>
                        <m:sty m:val="p"/>
                      </m:rPr>
                      <a:rPr lang="en-US" sz="1600" b="0" i="0" smtClean="0">
                        <a:latin typeface="Cambria Math" panose="02040503050406030204" pitchFamily="18" charset="0"/>
                      </a:rPr>
                      <m:t>mat</m:t>
                    </m:r>
                    <m:r>
                      <a:rPr lang="en-US" sz="1600" b="0" i="1" smtClean="0">
                        <a:latin typeface="Cambria Math" panose="02040503050406030204" pitchFamily="18" charset="0"/>
                      </a:rPr>
                      <m:t>)</m:t>
                    </m:r>
                  </m:oMath>
                </a14:m>
                <a:r>
                  <a:rPr lang="en-US" dirty="0"/>
                  <a:t> from our natural data. </a:t>
                </a:r>
              </a:p>
              <a:p>
                <a:r>
                  <a:rPr lang="en-US" dirty="0"/>
                  <a:t>We can show the probability that our language model assigns to this sentence with: </a:t>
                </a:r>
              </a:p>
              <a:p>
                <a:pPr marL="0" indent="0">
                  <a:buNone/>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𝐏</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2</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e>
                        <m:sup/>
                      </m:sSup>
                    </m:oMath>
                  </m:oMathPara>
                </a14:m>
                <a:endParaRPr lang="en-US" sz="2400" dirty="0"/>
              </a:p>
              <a:p>
                <a:pPr marL="0" indent="0">
                  <a:buNone/>
                </a:pPr>
                <a:endParaRPr lang="en-US" dirty="0"/>
              </a:p>
              <a:p>
                <a:r>
                  <a:rPr lang="en-US" dirty="0"/>
                  <a:t>A </a:t>
                </a:r>
                <a:r>
                  <a:rPr lang="en-US" dirty="0">
                    <a:solidFill>
                      <a:srgbClr val="0364B6"/>
                    </a:solidFill>
                  </a:rPr>
                  <a:t>strong </a:t>
                </a:r>
                <a:r>
                  <a:rPr lang="en-US" dirty="0"/>
                  <a:t>language model would assign a __ probability to this sentence. (</a:t>
                </a:r>
                <a:r>
                  <a:rPr lang="en-US" dirty="0">
                    <a:solidFill>
                      <a:srgbClr val="0364B6"/>
                    </a:solidFill>
                  </a:rPr>
                  <a:t>high or low?</a:t>
                </a:r>
                <a:r>
                  <a:rPr lang="en-US" dirty="0"/>
                  <a:t>) </a:t>
                </a:r>
              </a:p>
              <a:p>
                <a:endParaRPr lang="en-US" dirty="0"/>
              </a:p>
              <a:p>
                <a:r>
                  <a:rPr lang="en-US" dirty="0"/>
                  <a:t>A </a:t>
                </a:r>
                <a:r>
                  <a:rPr lang="en-US" dirty="0">
                    <a:solidFill>
                      <a:srgbClr val="0364B6"/>
                    </a:solidFill>
                  </a:rPr>
                  <a:t>weak </a:t>
                </a:r>
                <a:r>
                  <a:rPr lang="en-US" dirty="0"/>
                  <a:t>language model would assign a __ probability to this sentence. (</a:t>
                </a:r>
                <a:r>
                  <a:rPr lang="en-US" dirty="0">
                    <a:solidFill>
                      <a:srgbClr val="0364B6"/>
                    </a:solidFill>
                  </a:rPr>
                  <a:t>high or low?</a:t>
                </a:r>
                <a:r>
                  <a:rPr lang="en-US" dirty="0"/>
                  <a:t>) </a:t>
                </a:r>
              </a:p>
              <a:p>
                <a:pPr marL="0" indent="0">
                  <a:buNone/>
                </a:pPr>
                <a:endParaRPr lang="en-US" dirty="0"/>
              </a:p>
              <a:p>
                <a:endParaRPr lang="en-US" dirty="0"/>
              </a:p>
              <a:p>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77A79C9D-9ECD-E6CC-4AAF-9A86B65C6CD1}"/>
                  </a:ext>
                </a:extLst>
              </p:cNvPr>
              <p:cNvSpPr>
                <a:spLocks noGrp="1" noRot="1" noChangeAspect="1" noMove="1" noResize="1" noEditPoints="1" noAdjustHandles="1" noChangeArrowheads="1" noChangeShapeType="1" noTextEdit="1"/>
              </p:cNvSpPr>
              <p:nvPr>
                <p:ph type="body" sz="quarter" idx="16"/>
              </p:nvPr>
            </p:nvSpPr>
            <p:spPr>
              <a:xfrm>
                <a:off x="533919" y="1390650"/>
                <a:ext cx="8508481" cy="3077573"/>
              </a:xfrm>
              <a:blipFill>
                <a:blip r:embed="rId3"/>
                <a:stretch>
                  <a:fillRect l="-448" t="-123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1F4569E-24AC-8724-06C6-D3C733F06CA3}"/>
              </a:ext>
            </a:extLst>
          </p:cNvPr>
          <p:cNvSpPr txBox="1"/>
          <p:nvPr/>
        </p:nvSpPr>
        <p:spPr>
          <a:xfrm>
            <a:off x="1202267" y="3982933"/>
            <a:ext cx="6722534" cy="716580"/>
          </a:xfrm>
          <a:prstGeom prst="wedgeRoundRectCallout">
            <a:avLst>
              <a:gd name="adj1" fmla="val 48645"/>
              <a:gd name="adj2" fmla="val -3208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marL="165100" marR="157480" algn="ctr">
              <a:lnSpc>
                <a:spcPct val="101899"/>
              </a:lnSpc>
              <a:spcBef>
                <a:spcPts val="245"/>
              </a:spcBef>
            </a:pPr>
            <a:r>
              <a:rPr lang="en-US" sz="1800" dirty="0">
                <a:latin typeface="Corbel" panose="020B0503020204020204" pitchFamily="34" charset="0"/>
                <a:cs typeface="Arial"/>
              </a:rPr>
              <a:t>Next, we will define “perplexity”, a metric that quantifies LM’s uncertainty with respect to a corpus of natural sentences. </a:t>
            </a:r>
          </a:p>
        </p:txBody>
      </p:sp>
    </p:spTree>
    <p:extLst>
      <p:ext uri="{BB962C8B-B14F-4D97-AF65-F5344CB8AC3E}">
        <p14:creationId xmlns:p14="http://schemas.microsoft.com/office/powerpoint/2010/main" val="29021248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6B260-B616-3A62-C17D-9D2FF0EB83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243986-C684-497D-BC96-49FA663B516B}"/>
              </a:ext>
            </a:extLst>
          </p:cNvPr>
          <p:cNvSpPr>
            <a:spLocks noGrp="1"/>
          </p:cNvSpPr>
          <p:nvPr>
            <p:ph type="title"/>
          </p:nvPr>
        </p:nvSpPr>
        <p:spPr>
          <a:xfrm>
            <a:off x="3" y="107119"/>
            <a:ext cx="9433930" cy="857542"/>
          </a:xfrm>
        </p:spPr>
        <p:txBody>
          <a:bodyPr>
            <a:normAutofit fontScale="90000"/>
          </a:bodyPr>
          <a:lstStyle/>
          <a:p>
            <a:r>
              <a:rPr lang="en-US" dirty="0"/>
              <a:t>Evaluation Metric for Language Modeling: Perplexity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8377AF-2F08-F263-E6FC-A4DBF4F1B073}"/>
                  </a:ext>
                </a:extLst>
              </p:cNvPr>
              <p:cNvSpPr>
                <a:spLocks noGrp="1"/>
              </p:cNvSpPr>
              <p:nvPr>
                <p:ph type="body" sz="quarter" idx="16"/>
              </p:nvPr>
            </p:nvSpPr>
            <p:spPr>
              <a:xfrm>
                <a:off x="533919" y="1390650"/>
                <a:ext cx="8543579" cy="3077573"/>
              </a:xfrm>
            </p:spPr>
            <p:txBody>
              <a:bodyPr/>
              <a:lstStyle/>
              <a:p>
                <a:r>
                  <a:rPr lang="en-US" dirty="0"/>
                  <a:t>Sample a sentence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2</m:t>
                            </m:r>
                          </m:sub>
                        </m:sSub>
                        <m:r>
                          <a:rPr lang="en-US">
                            <a:latin typeface="Cambria Math" panose="02040503050406030204" pitchFamily="18" charset="0"/>
                          </a:rPr>
                          <m:t>, …, </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𝑛</m:t>
                            </m:r>
                          </m:sub>
                        </m:sSub>
                      </m:e>
                    </m:d>
                  </m:oMath>
                </a14:m>
                <a:r>
                  <a:rPr lang="en-US" dirty="0"/>
                  <a:t> from our natural data. </a:t>
                </a:r>
                <a:endParaRPr lang="en-US" b="1" dirty="0">
                  <a:solidFill>
                    <a:srgbClr val="C00000"/>
                  </a:solidFill>
                </a:endParaRPr>
              </a:p>
              <a:p>
                <a:r>
                  <a:rPr lang="en-US" b="1" dirty="0">
                    <a:solidFill>
                      <a:srgbClr val="C00000"/>
                    </a:solidFill>
                  </a:rPr>
                  <a:t>Perplexity</a:t>
                </a:r>
                <a:r>
                  <a:rPr lang="en-US" dirty="0"/>
                  <a:t> is the inverse probability of the test set, normalized by the number of words: </a:t>
                </a:r>
              </a:p>
              <a:p>
                <a:endParaRPr lang="en-US" dirty="0"/>
              </a:p>
              <a:p>
                <a:endParaRPr lang="en-US" dirty="0"/>
              </a:p>
              <a:p>
                <a:endParaRPr lang="en-US" dirty="0"/>
              </a:p>
              <a:p>
                <a:endParaRPr lang="en-US" dirty="0"/>
              </a:p>
              <a:p>
                <a:endParaRPr lang="en-US" dirty="0">
                  <a:solidFill>
                    <a:schemeClr val="tx1"/>
                  </a:solidFill>
                </a:endParaRPr>
              </a:p>
              <a:p>
                <a:endParaRPr lang="en-US" dirty="0"/>
              </a:p>
              <a:p>
                <a:r>
                  <a:rPr lang="en-US" dirty="0"/>
                  <a:t>A measure of </a:t>
                </a:r>
                <a:r>
                  <a:rPr lang="en-US" dirty="0">
                    <a:solidFill>
                      <a:srgbClr val="C00000"/>
                    </a:solidFill>
                  </a:rPr>
                  <a:t>predictive quality</a:t>
                </a:r>
                <a:r>
                  <a:rPr lang="en-US" dirty="0"/>
                  <a:t> of a language model. </a:t>
                </a:r>
              </a:p>
              <a:p>
                <a:r>
                  <a:rPr lang="en-US" dirty="0"/>
                  <a:t>A LM with </a:t>
                </a:r>
                <a:r>
                  <a:rPr lang="en-US" dirty="0">
                    <a:solidFill>
                      <a:srgbClr val="C00000"/>
                    </a:solidFill>
                  </a:rPr>
                  <a:t>lower</a:t>
                </a:r>
                <a:r>
                  <a:rPr lang="en-US" dirty="0"/>
                  <a:t> perplexity is better because it assigns a </a:t>
                </a:r>
                <a:r>
                  <a:rPr lang="en-US" dirty="0">
                    <a:solidFill>
                      <a:srgbClr val="C00000"/>
                    </a:solidFill>
                  </a:rPr>
                  <a:t>higher</a:t>
                </a:r>
                <a:r>
                  <a:rPr lang="en-US" dirty="0"/>
                  <a:t> probability to the unseen test corpus.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738377AF-2F08-F263-E6FC-A4DBF4F1B073}"/>
                  </a:ext>
                </a:extLst>
              </p:cNvPr>
              <p:cNvSpPr>
                <a:spLocks noGrp="1" noRot="1" noChangeAspect="1" noMove="1" noResize="1" noEditPoints="1" noAdjustHandles="1" noChangeArrowheads="1" noChangeShapeType="1" noTextEdit="1"/>
              </p:cNvSpPr>
              <p:nvPr>
                <p:ph type="body" sz="quarter" idx="16"/>
              </p:nvPr>
            </p:nvSpPr>
            <p:spPr>
              <a:xfrm>
                <a:off x="533919" y="1390650"/>
                <a:ext cx="8543579" cy="3077573"/>
              </a:xfrm>
              <a:blipFill>
                <a:blip r:embed="rId3"/>
                <a:stretch>
                  <a:fillRect l="-446" t="-1235" b="-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2FA93F-7BA3-5CD7-43B2-E2EEE4AA893B}"/>
                  </a:ext>
                </a:extLst>
              </p:cNvPr>
              <p:cNvSpPr txBox="1"/>
              <p:nvPr/>
            </p:nvSpPr>
            <p:spPr>
              <a:xfrm>
                <a:off x="1823324" y="1936819"/>
                <a:ext cx="5330350" cy="996683"/>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r>
                        <a:rPr lang="en-US" sz="2400" smtClean="0">
                          <a:latin typeface="Cambria Math" panose="02040503050406030204" pitchFamily="18" charset="0"/>
                        </a:rPr>
                        <m:t>𝐏</m:t>
                      </m:r>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1</m:t>
                                  </m:r>
                                </m:sub>
                              </m:sSub>
                              <m:r>
                                <a:rPr lang="en-US" sz="2400"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2</m:t>
                                  </m:r>
                                </m:sub>
                              </m:sSub>
                              <m:r>
                                <a:rPr lang="en-US" sz="2400" smtClean="0">
                                  <a:latin typeface="Cambria Math" panose="02040503050406030204" pitchFamily="18" charset="0"/>
                                </a:rPr>
                                <m:t>, …,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𝑛</m:t>
                                  </m:r>
                                </m:sub>
                              </m:sSub>
                            </m:e>
                          </m:d>
                        </m:e>
                        <m:sup>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b="0" i="1" smtClean="0">
                                  <a:latin typeface="Cambria Math" panose="02040503050406030204" pitchFamily="18" charset="0"/>
                                </a:rPr>
                                <m:t>𝑛</m:t>
                              </m:r>
                            </m:den>
                          </m:f>
                        </m:sup>
                      </m:sSup>
                    </m:oMath>
                  </m:oMathPara>
                </a14:m>
                <a:endParaRPr lang="en-US" sz="2400" dirty="0">
                  <a:latin typeface="Corbel" panose="020B0503020204020204" pitchFamily="34" charset="0"/>
                </a:endParaRPr>
              </a:p>
              <a:p>
                <a:pPr algn="r"/>
                <a:endParaRPr lang="en-US" sz="2400" dirty="0">
                  <a:latin typeface="Corbel" panose="020B0503020204020204" pitchFamily="34" charset="0"/>
                </a:endParaRPr>
              </a:p>
            </p:txBody>
          </p:sp>
        </mc:Choice>
        <mc:Fallback xmlns="">
          <p:sp>
            <p:nvSpPr>
              <p:cNvPr id="5" name="TextBox 4">
                <a:extLst>
                  <a:ext uri="{FF2B5EF4-FFF2-40B4-BE49-F238E27FC236}">
                    <a16:creationId xmlns:a16="http://schemas.microsoft.com/office/drawing/2014/main" id="{112FA93F-7BA3-5CD7-43B2-E2EEE4AA893B}"/>
                  </a:ext>
                </a:extLst>
              </p:cNvPr>
              <p:cNvSpPr txBox="1">
                <a:spLocks noRot="1" noChangeAspect="1" noMove="1" noResize="1" noEditPoints="1" noAdjustHandles="1" noChangeArrowheads="1" noChangeShapeType="1" noTextEdit="1"/>
              </p:cNvSpPr>
              <p:nvPr/>
            </p:nvSpPr>
            <p:spPr>
              <a:xfrm>
                <a:off x="1823324" y="1936819"/>
                <a:ext cx="5330350" cy="9966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474552B-AB16-E103-73C3-4CE67C0A825B}"/>
                  </a:ext>
                </a:extLst>
              </p:cNvPr>
              <p:cNvSpPr txBox="1"/>
              <p:nvPr/>
            </p:nvSpPr>
            <p:spPr>
              <a:xfrm>
                <a:off x="5400992" y="2699273"/>
                <a:ext cx="3041346" cy="1204515"/>
              </a:xfrm>
              <a:prstGeom prst="wedgeRoundRectCallout">
                <a:avLst>
                  <a:gd name="adj1" fmla="val 10005"/>
                  <a:gd name="adj2" fmla="val -6165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14:m>
                  <m:oMath xmlns:m="http://schemas.openxmlformats.org/officeDocument/2006/math">
                    <m:f>
                      <m:fPr>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i="1">
                            <a:latin typeface="Cambria Math" panose="02040503050406030204" pitchFamily="18" charset="0"/>
                          </a:rPr>
                          <m:t>𝑛</m:t>
                        </m:r>
                      </m:den>
                    </m:f>
                  </m:oMath>
                </a14:m>
                <a:r>
                  <a:rPr lang="en-US" sz="1600" b="1" dirty="0">
                    <a:latin typeface="Corbel" panose="020B0503020204020204" pitchFamily="34" charset="0"/>
                    <a:cs typeface="Arial"/>
                  </a:rPr>
                  <a:t>  </a:t>
                </a:r>
                <a:r>
                  <a:rPr lang="en-US" sz="1600" dirty="0">
                    <a:latin typeface="Tahoma" panose="020B0604030504040204" pitchFamily="34" charset="0"/>
                    <a:ea typeface="Tahoma" panose="020B0604030504040204" pitchFamily="34" charset="0"/>
                    <a:cs typeface="Tahoma" panose="020B0604030504040204" pitchFamily="34" charset="0"/>
                  </a:rPr>
                  <a:t>normalizes the probability as a function of length so that longer sequences are not assigned lower scores. </a:t>
                </a:r>
              </a:p>
            </p:txBody>
          </p:sp>
        </mc:Choice>
        <mc:Fallback xmlns="">
          <p:sp>
            <p:nvSpPr>
              <p:cNvPr id="4" name="TextBox 3">
                <a:extLst>
                  <a:ext uri="{FF2B5EF4-FFF2-40B4-BE49-F238E27FC236}">
                    <a16:creationId xmlns:a16="http://schemas.microsoft.com/office/drawing/2014/main" id="{7474552B-AB16-E103-73C3-4CE67C0A825B}"/>
                  </a:ext>
                </a:extLst>
              </p:cNvPr>
              <p:cNvSpPr txBox="1">
                <a:spLocks noRot="1" noChangeAspect="1" noMove="1" noResize="1" noEditPoints="1" noAdjustHandles="1" noChangeArrowheads="1" noChangeShapeType="1" noTextEdit="1"/>
              </p:cNvSpPr>
              <p:nvPr/>
            </p:nvSpPr>
            <p:spPr>
              <a:xfrm>
                <a:off x="5400992" y="2699273"/>
                <a:ext cx="3041346" cy="1204515"/>
              </a:xfrm>
              <a:prstGeom prst="wedgeRoundRectCallout">
                <a:avLst>
                  <a:gd name="adj1" fmla="val 10005"/>
                  <a:gd name="adj2" fmla="val -61654"/>
                  <a:gd name="adj3" fmla="val 16667"/>
                </a:avLst>
              </a:prstGeom>
              <a:blipFill>
                <a:blip r:embed="rId5"/>
                <a:stretch>
                  <a:fillRect b="-3704"/>
                </a:stretch>
              </a:blipFill>
              <a:ln w="127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AAA9E91-6763-E5D1-9F70-6FEBEF92CF1D}"/>
                  </a:ext>
                </a:extLst>
              </p:cNvPr>
              <p:cNvSpPr txBox="1"/>
              <p:nvPr/>
            </p:nvSpPr>
            <p:spPr>
              <a:xfrm>
                <a:off x="1591315" y="2757233"/>
                <a:ext cx="3667221" cy="1088596"/>
              </a:xfrm>
              <a:prstGeom prst="wedgeRoundRectCallout">
                <a:avLst>
                  <a:gd name="adj1" fmla="val 32833"/>
                  <a:gd name="adj2" fmla="val -6343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1600" dirty="0">
                    <a:cs typeface="Arial"/>
                  </a:rPr>
                  <a:t>The negative power </a:t>
                </a:r>
                <a14:m>
                  <m:oMath xmlns:m="http://schemas.openxmlformats.org/officeDocument/2006/math">
                    <m:sSup>
                      <m:sSupPr>
                        <m:ctrlPr>
                          <a:rPr lang="en-US" sz="1600" b="1" i="1" smtClean="0">
                            <a:latin typeface="Cambria Math" panose="02040503050406030204" pitchFamily="18" charset="0"/>
                            <a:cs typeface="Arial"/>
                          </a:rPr>
                        </m:ctrlPr>
                      </m:sSupPr>
                      <m:e>
                        <m:r>
                          <a:rPr lang="en-US" sz="1600" b="1" i="1" smtClean="0">
                            <a:latin typeface="Cambria Math" panose="02040503050406030204" pitchFamily="18" charset="0"/>
                            <a:cs typeface="Arial"/>
                          </a:rPr>
                          <m:t>(.)</m:t>
                        </m:r>
                      </m:e>
                      <m:sup>
                        <m:r>
                          <a:rPr lang="en-US" sz="1600" b="1" i="1" smtClean="0">
                            <a:latin typeface="Cambria Math" panose="02040503050406030204" pitchFamily="18" charset="0"/>
                            <a:cs typeface="Arial"/>
                          </a:rPr>
                          <m:t>−</m:t>
                        </m:r>
                      </m:sup>
                    </m:sSup>
                  </m:oMath>
                </a14:m>
                <a:r>
                  <a:rPr lang="en-US" sz="1600" b="1" dirty="0">
                    <a:latin typeface="Corbel" panose="020B0503020204020204" pitchFamily="34" charset="0"/>
                    <a:cs typeface="Arial"/>
                  </a:rPr>
                  <a:t>  </a:t>
                </a:r>
                <a:r>
                  <a:rPr lang="en-US" sz="1600" dirty="0">
                    <a:latin typeface="Tahoma" panose="020B0604030504040204" pitchFamily="34" charset="0"/>
                    <a:ea typeface="Tahoma" panose="020B0604030504040204" pitchFamily="34" charset="0"/>
                    <a:cs typeface="Tahoma" panose="020B0604030504040204" pitchFamily="34" charset="0"/>
                  </a:rPr>
                  <a:t>inverses the score. So, a small probability become a larger score – working with small numbers is tedious. </a:t>
                </a:r>
              </a:p>
            </p:txBody>
          </p:sp>
        </mc:Choice>
        <mc:Fallback xmlns="">
          <p:sp>
            <p:nvSpPr>
              <p:cNvPr id="6" name="TextBox 5">
                <a:extLst>
                  <a:ext uri="{FF2B5EF4-FFF2-40B4-BE49-F238E27FC236}">
                    <a16:creationId xmlns:a16="http://schemas.microsoft.com/office/drawing/2014/main" id="{2AAA9E91-6763-E5D1-9F70-6FEBEF92CF1D}"/>
                  </a:ext>
                </a:extLst>
              </p:cNvPr>
              <p:cNvSpPr txBox="1">
                <a:spLocks noRot="1" noChangeAspect="1" noMove="1" noResize="1" noEditPoints="1" noAdjustHandles="1" noChangeArrowheads="1" noChangeShapeType="1" noTextEdit="1"/>
              </p:cNvSpPr>
              <p:nvPr/>
            </p:nvSpPr>
            <p:spPr>
              <a:xfrm>
                <a:off x="1591315" y="2757233"/>
                <a:ext cx="3667221" cy="1088596"/>
              </a:xfrm>
              <a:prstGeom prst="wedgeRoundRectCallout">
                <a:avLst>
                  <a:gd name="adj1" fmla="val 32833"/>
                  <a:gd name="adj2" fmla="val -63434"/>
                  <a:gd name="adj3" fmla="val 16667"/>
                </a:avLst>
              </a:prstGeom>
              <a:blipFill>
                <a:blip r:embed="rId6"/>
                <a:stretch>
                  <a:fillRect b="-4000"/>
                </a:stretch>
              </a:blipFill>
              <a:ln w="12700"/>
            </p:spPr>
            <p:txBody>
              <a:bodyPr/>
              <a:lstStyle/>
              <a:p>
                <a:r>
                  <a:rPr lang="en-US">
                    <a:noFill/>
                  </a:rPr>
                  <a:t> </a:t>
                </a:r>
              </a:p>
            </p:txBody>
          </p:sp>
        </mc:Fallback>
      </mc:AlternateContent>
    </p:spTree>
    <p:extLst>
      <p:ext uri="{BB962C8B-B14F-4D97-AF65-F5344CB8AC3E}">
        <p14:creationId xmlns:p14="http://schemas.microsoft.com/office/powerpoint/2010/main" val="418114813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A79C9D-9ECD-E6CC-4AAF-9A86B65C6CD1}"/>
                  </a:ext>
                </a:extLst>
              </p:cNvPr>
              <p:cNvSpPr>
                <a:spLocks noGrp="1"/>
              </p:cNvSpPr>
              <p:nvPr>
                <p:ph type="body" sz="quarter" idx="16"/>
              </p:nvPr>
            </p:nvSpPr>
            <p:spPr>
              <a:xfrm>
                <a:off x="533919" y="1390650"/>
                <a:ext cx="8610081" cy="3077573"/>
              </a:xfrm>
            </p:spPr>
            <p:txBody>
              <a:bodyPr/>
              <a:lstStyle/>
              <a:p>
                <a:r>
                  <a:rPr lang="en-US" dirty="0"/>
                  <a:t>Sample a sentence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2</m:t>
                            </m:r>
                          </m:sub>
                        </m:sSub>
                        <m:r>
                          <a:rPr lang="en-US">
                            <a:latin typeface="Cambria Math" panose="02040503050406030204" pitchFamily="18" charset="0"/>
                          </a:rPr>
                          <m:t>, …, </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𝑛</m:t>
                            </m:r>
                          </m:sub>
                        </m:sSub>
                      </m:e>
                    </m:d>
                  </m:oMath>
                </a14:m>
                <a:r>
                  <a:rPr lang="en-US" dirty="0"/>
                  <a:t> from our natural data. </a:t>
                </a:r>
                <a:endParaRPr lang="en-US" b="1" dirty="0">
                  <a:solidFill>
                    <a:srgbClr val="C00000"/>
                  </a:solidFill>
                </a:endParaRPr>
              </a:p>
              <a:p>
                <a:r>
                  <a:rPr lang="en-US" b="1" dirty="0">
                    <a:solidFill>
                      <a:srgbClr val="C00000"/>
                    </a:solidFill>
                  </a:rPr>
                  <a:t>Perplexity</a:t>
                </a:r>
                <a:r>
                  <a:rPr lang="en-US" dirty="0"/>
                  <a:t> is the inverse probability of the test set, normalized by the number of words: </a:t>
                </a:r>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7A79C9D-9ECD-E6CC-4AAF-9A86B65C6CD1}"/>
                  </a:ext>
                </a:extLst>
              </p:cNvPr>
              <p:cNvSpPr>
                <a:spLocks noGrp="1" noRot="1" noChangeAspect="1" noMove="1" noResize="1" noEditPoints="1" noAdjustHandles="1" noChangeArrowheads="1" noChangeShapeType="1" noTextEdit="1"/>
              </p:cNvSpPr>
              <p:nvPr>
                <p:ph type="body" sz="quarter" idx="16"/>
              </p:nvPr>
            </p:nvSpPr>
            <p:spPr>
              <a:xfrm>
                <a:off x="533919" y="1390650"/>
                <a:ext cx="8610081" cy="3077573"/>
              </a:xfrm>
              <a:blipFill>
                <a:blip r:embed="rId3"/>
                <a:stretch>
                  <a:fillRect l="-442" t="-1235"/>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E9B322E0-0232-25EC-3811-BDD28FB054E0}"/>
              </a:ext>
            </a:extLst>
          </p:cNvPr>
          <p:cNvSpPr>
            <a:spLocks noGrp="1"/>
          </p:cNvSpPr>
          <p:nvPr>
            <p:ph type="title"/>
          </p:nvPr>
        </p:nvSpPr>
        <p:spPr>
          <a:xfrm>
            <a:off x="3" y="107119"/>
            <a:ext cx="9433930" cy="857542"/>
          </a:xfrm>
        </p:spPr>
        <p:txBody>
          <a:bodyPr>
            <a:normAutofit fontScale="90000"/>
          </a:bodyPr>
          <a:lstStyle/>
          <a:p>
            <a:r>
              <a:rPr lang="en-US" dirty="0"/>
              <a:t>Evaluation Metric for Language Modeling: Perplexity</a:t>
            </a:r>
          </a:p>
        </p:txBody>
      </p:sp>
      <p:sp>
        <p:nvSpPr>
          <p:cNvPr id="2" name="TextBox 1">
            <a:extLst>
              <a:ext uri="{FF2B5EF4-FFF2-40B4-BE49-F238E27FC236}">
                <a16:creationId xmlns:a16="http://schemas.microsoft.com/office/drawing/2014/main" id="{B04A7F8D-4417-D534-D24D-4AA1E9209222}"/>
              </a:ext>
            </a:extLst>
          </p:cNvPr>
          <p:cNvSpPr txBox="1"/>
          <p:nvPr/>
        </p:nvSpPr>
        <p:spPr>
          <a:xfrm>
            <a:off x="668868" y="3915200"/>
            <a:ext cx="7645401" cy="442320"/>
          </a:xfrm>
          <a:prstGeom prst="wedgeRoundRectCallout">
            <a:avLst>
              <a:gd name="adj1" fmla="val 48645"/>
              <a:gd name="adj2" fmla="val -3208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marL="165100" marR="157480" algn="ctr">
              <a:lnSpc>
                <a:spcPct val="101899"/>
              </a:lnSpc>
              <a:spcBef>
                <a:spcPts val="245"/>
              </a:spcBef>
            </a:pPr>
            <a:r>
              <a:rPr lang="en-US" sz="2000" dirty="0">
                <a:latin typeface="Corbel" panose="020B0503020204020204" pitchFamily="34" charset="0"/>
                <a:cs typeface="Arial"/>
              </a:rPr>
              <a:t>But wait, we usually have conditionals not the joint distribution!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C61D09-95F2-0B9C-65FB-F37132AEB203}"/>
                  </a:ext>
                </a:extLst>
              </p:cNvPr>
              <p:cNvSpPr txBox="1"/>
              <p:nvPr/>
            </p:nvSpPr>
            <p:spPr>
              <a:xfrm>
                <a:off x="1823324" y="1936819"/>
                <a:ext cx="5330350" cy="996683"/>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r>
                        <a:rPr lang="en-US" sz="2400" smtClean="0">
                          <a:latin typeface="Cambria Math" panose="02040503050406030204" pitchFamily="18" charset="0"/>
                        </a:rPr>
                        <m:t>𝐏</m:t>
                      </m:r>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1</m:t>
                                  </m:r>
                                </m:sub>
                              </m:sSub>
                              <m:r>
                                <a:rPr lang="en-US" sz="2400"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2</m:t>
                                  </m:r>
                                </m:sub>
                              </m:sSub>
                              <m:r>
                                <a:rPr lang="en-US" sz="2400" smtClean="0">
                                  <a:latin typeface="Cambria Math" panose="02040503050406030204" pitchFamily="18" charset="0"/>
                                </a:rPr>
                                <m:t>, …,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𝑛</m:t>
                                  </m:r>
                                </m:sub>
                              </m:sSub>
                            </m:e>
                          </m:d>
                        </m:e>
                        <m:sup>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b="0" i="1" smtClean="0">
                                  <a:latin typeface="Cambria Math" panose="02040503050406030204" pitchFamily="18" charset="0"/>
                                </a:rPr>
                                <m:t>𝑛</m:t>
                              </m:r>
                            </m:den>
                          </m:f>
                        </m:sup>
                      </m:sSup>
                    </m:oMath>
                  </m:oMathPara>
                </a14:m>
                <a:endParaRPr lang="en-US" sz="2400" dirty="0">
                  <a:latin typeface="Corbel" panose="020B0503020204020204" pitchFamily="34" charset="0"/>
                </a:endParaRPr>
              </a:p>
              <a:p>
                <a:pPr algn="r"/>
                <a:endParaRPr lang="en-US" sz="2400"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99C61D09-95F2-0B9C-65FB-F37132AEB203}"/>
                  </a:ext>
                </a:extLst>
              </p:cNvPr>
              <p:cNvSpPr txBox="1">
                <a:spLocks noRot="1" noChangeAspect="1" noMove="1" noResize="1" noEditPoints="1" noAdjustHandles="1" noChangeArrowheads="1" noChangeShapeType="1" noTextEdit="1"/>
              </p:cNvSpPr>
              <p:nvPr/>
            </p:nvSpPr>
            <p:spPr>
              <a:xfrm>
                <a:off x="1823324" y="1936819"/>
                <a:ext cx="5330350" cy="99668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334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A79C9D-9ECD-E6CC-4AAF-9A86B65C6CD1}"/>
                  </a:ext>
                </a:extLst>
              </p:cNvPr>
              <p:cNvSpPr>
                <a:spLocks noGrp="1"/>
              </p:cNvSpPr>
              <p:nvPr>
                <p:ph type="body" sz="quarter" idx="16"/>
              </p:nvPr>
            </p:nvSpPr>
            <p:spPr>
              <a:xfrm>
                <a:off x="533919" y="1390650"/>
                <a:ext cx="8535266" cy="3077573"/>
              </a:xfrm>
            </p:spPr>
            <p:txBody>
              <a:bodyPr/>
              <a:lstStyle/>
              <a:p>
                <a:r>
                  <a:rPr lang="en-US" dirty="0"/>
                  <a:t>Sample a sentence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2</m:t>
                            </m:r>
                          </m:sub>
                        </m:sSub>
                        <m:r>
                          <a:rPr lang="en-US">
                            <a:latin typeface="Cambria Math" panose="02040503050406030204" pitchFamily="18" charset="0"/>
                          </a:rPr>
                          <m:t>, …, </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𝑛</m:t>
                            </m:r>
                          </m:sub>
                        </m:sSub>
                      </m:e>
                    </m:d>
                  </m:oMath>
                </a14:m>
                <a:r>
                  <a:rPr lang="en-US" dirty="0"/>
                  <a:t> from our natural data. </a:t>
                </a:r>
                <a:endParaRPr lang="en-US" b="1" dirty="0">
                  <a:solidFill>
                    <a:srgbClr val="C00000"/>
                  </a:solidFill>
                </a:endParaRPr>
              </a:p>
              <a:p>
                <a:r>
                  <a:rPr lang="en-US" b="1" dirty="0">
                    <a:solidFill>
                      <a:srgbClr val="C00000"/>
                    </a:solidFill>
                  </a:rPr>
                  <a:t>Perplexity</a:t>
                </a:r>
                <a:r>
                  <a:rPr lang="en-US" dirty="0"/>
                  <a:t> is the inverse probability of the test set, normalized by the number of words: </a:t>
                </a:r>
              </a:p>
            </p:txBody>
          </p:sp>
        </mc:Choice>
        <mc:Fallback xmlns="">
          <p:sp>
            <p:nvSpPr>
              <p:cNvPr id="3" name="Content Placeholder 2">
                <a:extLst>
                  <a:ext uri="{FF2B5EF4-FFF2-40B4-BE49-F238E27FC236}">
                    <a16:creationId xmlns:a16="http://schemas.microsoft.com/office/drawing/2014/main" id="{77A79C9D-9ECD-E6CC-4AAF-9A86B65C6CD1}"/>
                  </a:ext>
                </a:extLst>
              </p:cNvPr>
              <p:cNvSpPr>
                <a:spLocks noGrp="1" noRot="1" noChangeAspect="1" noMove="1" noResize="1" noEditPoints="1" noAdjustHandles="1" noChangeArrowheads="1" noChangeShapeType="1" noTextEdit="1"/>
              </p:cNvSpPr>
              <p:nvPr>
                <p:ph type="body" sz="quarter" idx="16"/>
              </p:nvPr>
            </p:nvSpPr>
            <p:spPr>
              <a:xfrm>
                <a:off x="533919" y="1390650"/>
                <a:ext cx="8535266" cy="3077573"/>
              </a:xfrm>
              <a:blipFill>
                <a:blip r:embed="rId3"/>
                <a:stretch>
                  <a:fillRect l="-446"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774986E-09F5-C70D-1CE1-02748DA8DE0B}"/>
                  </a:ext>
                </a:extLst>
              </p:cNvPr>
              <p:cNvSpPr txBox="1"/>
              <p:nvPr/>
            </p:nvSpPr>
            <p:spPr>
              <a:xfrm>
                <a:off x="948133" y="1940499"/>
                <a:ext cx="7076663" cy="2134495"/>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r>
                        <a:rPr lang="en-US" sz="2400" smtClean="0">
                          <a:latin typeface="Cambria Math" panose="02040503050406030204" pitchFamily="18" charset="0"/>
                        </a:rPr>
                        <m:t>𝐏</m:t>
                      </m:r>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1</m:t>
                                  </m:r>
                                </m:sub>
                              </m:sSub>
                              <m:r>
                                <a:rPr lang="en-US" sz="2400"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2</m:t>
                                  </m:r>
                                </m:sub>
                              </m:sSub>
                              <m:r>
                                <a:rPr lang="en-US" sz="2400" smtClean="0">
                                  <a:latin typeface="Cambria Math" panose="02040503050406030204" pitchFamily="18" charset="0"/>
                                </a:rPr>
                                <m:t>, …,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𝑛</m:t>
                                  </m:r>
                                </m:sub>
                              </m:sSub>
                            </m:e>
                          </m:d>
                        </m:e>
                        <m:sup>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b="0" i="1" smtClean="0">
                                  <a:latin typeface="Cambria Math" panose="02040503050406030204" pitchFamily="18" charset="0"/>
                                </a:rPr>
                                <m:t>𝑛</m:t>
                              </m:r>
                            </m:den>
                          </m:f>
                        </m:sup>
                      </m:sSup>
                    </m:oMath>
                  </m:oMathPara>
                </a14:m>
                <a:endParaRPr lang="en-US" sz="2400" dirty="0">
                  <a:latin typeface="Corbel" panose="020B0503020204020204" pitchFamily="34" charset="0"/>
                </a:endParaRPr>
              </a:p>
              <a:p>
                <a:pPr algn="r"/>
                <a14:m>
                  <m:oMathPara xmlns:m="http://schemas.openxmlformats.org/officeDocument/2006/math">
                    <m:oMathParaPr>
                      <m:jc m:val="right"/>
                    </m:oMathParaPr>
                    <m:oMath xmlns:m="http://schemas.openxmlformats.org/officeDocument/2006/math">
                      <m:r>
                        <a:rPr lang="en-US" sz="2000" smtClean="0">
                          <a:latin typeface="Cambria Math" panose="02040503050406030204" pitchFamily="18" charset="0"/>
                        </a:rPr>
                        <m:t>=</m:t>
                      </m:r>
                      <m:rad>
                        <m:radPr>
                          <m:ctrlPr>
                            <a:rPr lang="en-US" sz="2000" i="1" smtClean="0">
                              <a:latin typeface="Cambria Math" panose="02040503050406030204" pitchFamily="18" charset="0"/>
                            </a:rPr>
                          </m:ctrlPr>
                        </m:radPr>
                        <m:deg>
                          <m:r>
                            <m:rPr>
                              <m:brk m:alnAt="7"/>
                            </m:rPr>
                            <a:rPr lang="en-US" sz="2000" smtClean="0">
                              <a:latin typeface="Cambria Math" panose="02040503050406030204" pitchFamily="18" charset="0"/>
                            </a:rPr>
                            <m:t>𝑛</m:t>
                          </m:r>
                        </m:deg>
                        <m:e>
                          <m:f>
                            <m:fPr>
                              <m:ctrlPr>
                                <a:rPr lang="en-US" sz="2000" i="1">
                                  <a:latin typeface="Cambria Math" panose="02040503050406030204" pitchFamily="18" charset="0"/>
                                </a:rPr>
                              </m:ctrlPr>
                            </m:fPr>
                            <m:num>
                              <m:r>
                                <a:rPr lang="en-US" sz="2000">
                                  <a:latin typeface="Cambria Math" panose="02040503050406030204" pitchFamily="18" charset="0"/>
                                </a:rPr>
                                <m:t>1</m:t>
                              </m:r>
                            </m:num>
                            <m:den>
                              <m:r>
                                <a:rPr lang="en-US" sz="2000">
                                  <a:latin typeface="Cambria Math" panose="02040503050406030204" pitchFamily="18" charset="0"/>
                                </a:rPr>
                                <m:t>𝐏</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𝑤</m:t>
                                      </m:r>
                                    </m:e>
                                    <m:sub>
                                      <m:r>
                                        <a:rPr lang="en-US" sz="2000">
                                          <a:latin typeface="Cambria Math" panose="02040503050406030204" pitchFamily="18" charset="0"/>
                                        </a:rPr>
                                        <m:t>1</m:t>
                                      </m:r>
                                    </m:sub>
                                  </m:sSub>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𝑤</m:t>
                                      </m:r>
                                    </m:e>
                                    <m:sub>
                                      <m:r>
                                        <a:rPr lang="en-US" sz="2000">
                                          <a:latin typeface="Cambria Math" panose="02040503050406030204" pitchFamily="18" charset="0"/>
                                        </a:rPr>
                                        <m:t>2</m:t>
                                      </m:r>
                                    </m:sub>
                                  </m:sSub>
                                  <m:r>
                                    <a:rPr lang="en-US" sz="2000">
                                      <a:latin typeface="Cambria Math" panose="02040503050406030204" pitchFamily="18" charset="0"/>
                                    </a:rPr>
                                    <m:t>, …, </m:t>
                                  </m:r>
                                  <m:sSub>
                                    <m:sSubPr>
                                      <m:ctrlPr>
                                        <a:rPr lang="en-US" sz="2000" i="1">
                                          <a:latin typeface="Cambria Math" panose="02040503050406030204" pitchFamily="18" charset="0"/>
                                        </a:rPr>
                                      </m:ctrlPr>
                                    </m:sSubPr>
                                    <m:e>
                                      <m:r>
                                        <a:rPr lang="en-US" sz="2000">
                                          <a:latin typeface="Cambria Math" panose="02040503050406030204" pitchFamily="18" charset="0"/>
                                        </a:rPr>
                                        <m:t>𝑤</m:t>
                                      </m:r>
                                    </m:e>
                                    <m:sub>
                                      <m:r>
                                        <a:rPr lang="en-US" sz="2000">
                                          <a:latin typeface="Cambria Math" panose="02040503050406030204" pitchFamily="18" charset="0"/>
                                        </a:rPr>
                                        <m:t>𝑛</m:t>
                                      </m:r>
                                    </m:sub>
                                  </m:sSub>
                                </m:e>
                              </m:d>
                            </m:den>
                          </m:f>
                        </m:e>
                      </m:rad>
                      <m:r>
                        <a:rPr lang="en-US" sz="2000" smtClean="0">
                          <a:latin typeface="Cambria Math" panose="02040503050406030204" pitchFamily="18" charset="0"/>
                        </a:rPr>
                        <m:t>=</m:t>
                      </m:r>
                      <m:rad>
                        <m:radPr>
                          <m:ctrlPr>
                            <a:rPr lang="en-US" sz="2000" i="1" smtClean="0">
                              <a:latin typeface="Cambria Math" panose="02040503050406030204" pitchFamily="18" charset="0"/>
                            </a:rPr>
                          </m:ctrlPr>
                        </m:radPr>
                        <m:deg>
                          <m:r>
                            <m:rPr>
                              <m:brk m:alnAt="7"/>
                            </m:rPr>
                            <a:rPr lang="en-US" sz="2000">
                              <a:latin typeface="Cambria Math" panose="02040503050406030204" pitchFamily="18" charset="0"/>
                            </a:rPr>
                            <m:t>𝑛</m:t>
                          </m:r>
                        </m:deg>
                        <m:e>
                          <m:nary>
                            <m:naryPr>
                              <m:chr m:val="∏"/>
                              <m:ctrlPr>
                                <a:rPr lang="en-US" sz="2000" i="1" smtClean="0">
                                  <a:latin typeface="Cambria Math" panose="02040503050406030204" pitchFamily="18" charset="0"/>
                                </a:rPr>
                              </m:ctrlPr>
                            </m:naryPr>
                            <m:sub>
                              <m:r>
                                <m:rPr>
                                  <m:brk m:alnAt="23"/>
                                </m:rPr>
                                <a:rPr lang="en-US" sz="2000" smtClean="0">
                                  <a:latin typeface="Cambria Math" panose="02040503050406030204" pitchFamily="18" charset="0"/>
                                </a:rPr>
                                <m:t>𝑖</m:t>
                              </m:r>
                              <m:r>
                                <a:rPr lang="en-US" sz="2000" smtClean="0">
                                  <a:latin typeface="Cambria Math" panose="02040503050406030204" pitchFamily="18" charset="0"/>
                                </a:rPr>
                                <m:t>=1</m:t>
                              </m:r>
                            </m:sub>
                            <m:sup>
                              <m:r>
                                <a:rPr lang="en-US" sz="2000" smtClean="0">
                                  <a:latin typeface="Cambria Math" panose="02040503050406030204" pitchFamily="18" charset="0"/>
                                </a:rPr>
                                <m:t>𝑛</m:t>
                              </m:r>
                            </m:sup>
                            <m:e>
                              <m:f>
                                <m:fPr>
                                  <m:ctrlPr>
                                    <a:rPr lang="en-US" sz="2000" i="1">
                                      <a:latin typeface="Cambria Math" panose="02040503050406030204" pitchFamily="18" charset="0"/>
                                    </a:rPr>
                                  </m:ctrlPr>
                                </m:fPr>
                                <m:num>
                                  <m:r>
                                    <a:rPr lang="en-US" sz="2000">
                                      <a:latin typeface="Cambria Math" panose="02040503050406030204" pitchFamily="18" charset="0"/>
                                    </a:rPr>
                                    <m:t>1</m:t>
                                  </m:r>
                                </m:num>
                                <m:den>
                                  <m:r>
                                    <a:rPr lang="en-US" sz="2000">
                                      <a:latin typeface="Cambria Math" panose="02040503050406030204" pitchFamily="18" charset="0"/>
                                    </a:rPr>
                                    <m:t>𝐏</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𝑤</m:t>
                                          </m:r>
                                        </m:e>
                                        <m:sub>
                                          <m:r>
                                            <a:rPr lang="en-US" sz="2000" smtClean="0">
                                              <a:latin typeface="Cambria Math" panose="02040503050406030204" pitchFamily="18" charset="0"/>
                                            </a:rPr>
                                            <m:t>𝑖</m:t>
                                          </m:r>
                                        </m:sub>
                                      </m:sSub>
                                      <m:r>
                                        <a:rPr lang="en-US" sz="2000" smtClean="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𝑤</m:t>
                                          </m:r>
                                        </m:e>
                                        <m:sub>
                                          <m:r>
                                            <a:rPr lang="en-US" sz="2000" b="0" i="0" smtClean="0">
                                              <a:latin typeface="Cambria Math" panose="02040503050406030204" pitchFamily="18" charset="0"/>
                                            </a:rPr>
                                            <m:t>&lt;</m:t>
                                          </m:r>
                                          <m:r>
                                            <a:rPr lang="en-US" sz="2000" smtClean="0">
                                              <a:latin typeface="Cambria Math" panose="02040503050406030204" pitchFamily="18" charset="0"/>
                                            </a:rPr>
                                            <m:t>𝑖</m:t>
                                          </m:r>
                                        </m:sub>
                                      </m:sSub>
                                    </m:e>
                                  </m:d>
                                </m:den>
                              </m:f>
                            </m:e>
                          </m:nary>
                        </m:e>
                      </m:rad>
                    </m:oMath>
                  </m:oMathPara>
                </a14:m>
                <a:endParaRPr lang="en-US" sz="2000" dirty="0">
                  <a:latin typeface="Corbel" panose="020B0503020204020204" pitchFamily="34" charset="0"/>
                </a:endParaRPr>
              </a:p>
              <a:p>
                <a:r>
                  <a:rPr lang="en-US" sz="2000" b="0" dirty="0"/>
                  <a:t>	   </a:t>
                </a:r>
                <a14:m>
                  <m:oMath xmlns:m="http://schemas.openxmlformats.org/officeDocument/2006/math">
                    <m:r>
                      <a:rPr lang="en-US" sz="2000" b="0" i="0" smtClean="0">
                        <a:latin typeface="Cambria Math" panose="02040503050406030204" pitchFamily="18" charset="0"/>
                      </a:rPr>
                      <m:t>                         </m:t>
                    </m:r>
                    <m:r>
                      <a:rPr lang="en-US" sz="2000">
                        <a:latin typeface="Cambria Math" panose="02040503050406030204" pitchFamily="18" charset="0"/>
                      </a:rPr>
                      <m:t>=</m:t>
                    </m:r>
                    <m:sSup>
                      <m:sSupPr>
                        <m:ctrlPr>
                          <a:rPr lang="en-US" sz="2000" i="1">
                            <a:latin typeface="Cambria Math" panose="02040503050406030204" pitchFamily="18" charset="0"/>
                          </a:rPr>
                        </m:ctrlPr>
                      </m:sSupPr>
                      <m:e>
                        <m:r>
                          <a:rPr lang="en-US" sz="2000">
                            <a:latin typeface="Cambria Math" panose="02040503050406030204" pitchFamily="18" charset="0"/>
                          </a:rPr>
                          <m:t>2</m:t>
                        </m:r>
                      </m:e>
                      <m:sup>
                        <m:r>
                          <a:rPr lang="en-US" sz="2000" i="1" smtClean="0">
                            <a:solidFill>
                              <a:schemeClr val="accent2">
                                <a:lumMod val="75000"/>
                              </a:schemeClr>
                            </a:solidFill>
                            <a:latin typeface="Cambria Math" panose="02040503050406030204" pitchFamily="18" charset="0"/>
                          </a:rPr>
                          <m:t>𝐻</m:t>
                        </m:r>
                      </m:sup>
                    </m:sSup>
                    <m:r>
                      <a:rPr lang="en-US" sz="2000">
                        <a:latin typeface="Cambria Math" panose="02040503050406030204" pitchFamily="18" charset="0"/>
                      </a:rPr>
                      <m:t>,</m:t>
                    </m:r>
                    <m:r>
                      <m:rPr>
                        <m:nor/>
                      </m:rPr>
                      <a:rPr lang="en-US" sz="2000" dirty="0">
                        <a:latin typeface="Corbel" panose="020B0503020204020204" pitchFamily="34" charset="0"/>
                      </a:rPr>
                      <m:t>where</m:t>
                    </m:r>
                  </m:oMath>
                </a14:m>
                <a:endParaRPr lang="en-US" sz="2000" dirty="0">
                  <a:latin typeface="Corbel" panose="020B0503020204020204" pitchFamily="34" charset="0"/>
                </a:endParaRPr>
              </a:p>
            </p:txBody>
          </p:sp>
        </mc:Choice>
        <mc:Fallback xmlns="">
          <p:sp>
            <p:nvSpPr>
              <p:cNvPr id="5" name="TextBox 4">
                <a:extLst>
                  <a:ext uri="{FF2B5EF4-FFF2-40B4-BE49-F238E27FC236}">
                    <a16:creationId xmlns:a16="http://schemas.microsoft.com/office/drawing/2014/main" id="{6774986E-09F5-C70D-1CE1-02748DA8DE0B}"/>
                  </a:ext>
                </a:extLst>
              </p:cNvPr>
              <p:cNvSpPr txBox="1">
                <a:spLocks noRot="1" noChangeAspect="1" noMove="1" noResize="1" noEditPoints="1" noAdjustHandles="1" noChangeArrowheads="1" noChangeShapeType="1" noTextEdit="1"/>
              </p:cNvSpPr>
              <p:nvPr/>
            </p:nvSpPr>
            <p:spPr>
              <a:xfrm>
                <a:off x="948133" y="1940499"/>
                <a:ext cx="7076663" cy="2134495"/>
              </a:xfrm>
              <a:prstGeom prst="rect">
                <a:avLst/>
              </a:prstGeom>
              <a:blipFill>
                <a:blip r:embed="rId4"/>
                <a:stretch>
                  <a:fillRect t="-11243" b="-4733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6F0BDF5-8A81-F389-CA31-22B55D4A152C}"/>
              </a:ext>
            </a:extLst>
          </p:cNvPr>
          <p:cNvSpPr txBox="1"/>
          <p:nvPr/>
        </p:nvSpPr>
        <p:spPr>
          <a:xfrm>
            <a:off x="7845369" y="3073721"/>
            <a:ext cx="1398977" cy="307777"/>
          </a:xfrm>
          <a:prstGeom prst="rect">
            <a:avLst/>
          </a:prstGeom>
          <a:noFill/>
        </p:spPr>
        <p:txBody>
          <a:bodyPr wrap="square">
            <a:spAutoFit/>
          </a:bodyPr>
          <a:lstStyle/>
          <a:p>
            <a:pPr algn="ctr"/>
            <a:r>
              <a:rPr lang="en-US" dirty="0">
                <a:latin typeface="Corbel" panose="020B0503020204020204" pitchFamily="34" charset="0"/>
              </a:rPr>
              <a:t>chain rule</a:t>
            </a:r>
          </a:p>
        </p:txBody>
      </p:sp>
      <p:sp>
        <p:nvSpPr>
          <p:cNvPr id="10" name="Title 1">
            <a:extLst>
              <a:ext uri="{FF2B5EF4-FFF2-40B4-BE49-F238E27FC236}">
                <a16:creationId xmlns:a16="http://schemas.microsoft.com/office/drawing/2014/main" id="{B235ED47-13D9-42E6-4E11-05EE7BD261D0}"/>
              </a:ext>
            </a:extLst>
          </p:cNvPr>
          <p:cNvSpPr>
            <a:spLocks noGrp="1"/>
          </p:cNvSpPr>
          <p:nvPr>
            <p:ph type="title"/>
          </p:nvPr>
        </p:nvSpPr>
        <p:spPr>
          <a:xfrm>
            <a:off x="3" y="107119"/>
            <a:ext cx="9433930" cy="857542"/>
          </a:xfrm>
        </p:spPr>
        <p:txBody>
          <a:bodyPr>
            <a:normAutofit fontScale="90000"/>
          </a:bodyPr>
          <a:lstStyle/>
          <a:p>
            <a:r>
              <a:rPr lang="en-US" dirty="0"/>
              <a:t>Evaluation Metric for Language Modeling: Perplexity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89BB3B-770A-A714-CB62-883FBBEED50C}"/>
                  </a:ext>
                </a:extLst>
              </p:cNvPr>
              <p:cNvSpPr txBox="1"/>
              <p:nvPr/>
            </p:nvSpPr>
            <p:spPr>
              <a:xfrm>
                <a:off x="3422851" y="3928182"/>
                <a:ext cx="6132443" cy="1100558"/>
              </a:xfrm>
              <a:prstGeom prst="rect">
                <a:avLst/>
              </a:prstGeom>
              <a:noFill/>
            </p:spPr>
            <p:txBody>
              <a:bodyPr wrap="square">
                <a:spAutoFit/>
              </a:bodyPr>
              <a:lstStyle/>
              <a:p>
                <a:pPr algn="r"/>
                <a14:m>
                  <m:oMathPara xmlns:m="http://schemas.openxmlformats.org/officeDocument/2006/math">
                    <m:oMathParaPr>
                      <m:jc m:val="center"/>
                    </m:oMathParaPr>
                    <m:oMath xmlns:m="http://schemas.openxmlformats.org/officeDocument/2006/math">
                      <m:r>
                        <a:rPr lang="en-US" sz="2400" i="1" smtClean="0">
                          <a:solidFill>
                            <a:schemeClr val="accent2">
                              <a:lumMod val="75000"/>
                            </a:schemeClr>
                          </a:solidFill>
                          <a:latin typeface="Cambria Math" panose="02040503050406030204" pitchFamily="18" charset="0"/>
                        </a:rPr>
                        <m:t>𝐻</m:t>
                      </m:r>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m:oMathPara>
                </a14:m>
                <a:endParaRPr lang="en-US" sz="2400" dirty="0">
                  <a:latin typeface="Corbel" panose="020B0503020204020204" pitchFamily="34" charset="0"/>
                </a:endParaRPr>
              </a:p>
            </p:txBody>
          </p:sp>
        </mc:Choice>
        <mc:Fallback xmlns="">
          <p:sp>
            <p:nvSpPr>
              <p:cNvPr id="4" name="TextBox 3">
                <a:extLst>
                  <a:ext uri="{FF2B5EF4-FFF2-40B4-BE49-F238E27FC236}">
                    <a16:creationId xmlns:a16="http://schemas.microsoft.com/office/drawing/2014/main" id="{8289BB3B-770A-A714-CB62-883FBBEED50C}"/>
                  </a:ext>
                </a:extLst>
              </p:cNvPr>
              <p:cNvSpPr txBox="1">
                <a:spLocks noRot="1" noChangeAspect="1" noMove="1" noResize="1" noEditPoints="1" noAdjustHandles="1" noChangeArrowheads="1" noChangeShapeType="1" noTextEdit="1"/>
              </p:cNvSpPr>
              <p:nvPr/>
            </p:nvSpPr>
            <p:spPr>
              <a:xfrm>
                <a:off x="3422851" y="3928182"/>
                <a:ext cx="6132443" cy="1100558"/>
              </a:xfrm>
              <a:prstGeom prst="rect">
                <a:avLst/>
              </a:prstGeom>
              <a:blipFill>
                <a:blip r:embed="rId5"/>
                <a:stretch>
                  <a:fillRect t="-108046" b="-164368"/>
                </a:stretch>
              </a:blipFill>
            </p:spPr>
            <p:txBody>
              <a:bodyPr/>
              <a:lstStyle/>
              <a:p>
                <a:r>
                  <a:rPr lang="en-US">
                    <a:noFill/>
                  </a:rPr>
                  <a:t> </a:t>
                </a:r>
              </a:p>
            </p:txBody>
          </p:sp>
        </mc:Fallback>
      </mc:AlternateContent>
    </p:spTree>
    <p:extLst>
      <p:ext uri="{BB962C8B-B14F-4D97-AF65-F5344CB8AC3E}">
        <p14:creationId xmlns:p14="http://schemas.microsoft.com/office/powerpoint/2010/main" val="284609428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D9026-A7DA-FCA0-A5E3-FA5913FAF98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635C9D-96A1-670A-CD1B-968F79E23FA3}"/>
                  </a:ext>
                </a:extLst>
              </p:cNvPr>
              <p:cNvSpPr>
                <a:spLocks noGrp="1"/>
              </p:cNvSpPr>
              <p:nvPr>
                <p:ph type="body" sz="quarter" idx="16"/>
              </p:nvPr>
            </p:nvSpPr>
            <p:spPr/>
            <p:txBody>
              <a:bodyPr/>
              <a:lstStyle/>
              <a:p>
                <a:r>
                  <a:rPr lang="en-US" dirty="0"/>
                  <a:t>For a given a sampled sentence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2</m:t>
                            </m:r>
                          </m:sub>
                        </m:sSub>
                        <m:r>
                          <a:rPr lang="en-US">
                            <a:latin typeface="Cambria Math" panose="02040503050406030204" pitchFamily="18" charset="0"/>
                          </a:rPr>
                          <m:t>, …, </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𝑛</m:t>
                            </m:r>
                          </m:sub>
                        </m:sSub>
                      </m:e>
                    </m:d>
                  </m:oMath>
                </a14:m>
                <a:r>
                  <a:rPr lang="en-US" dirty="0"/>
                  <a:t> from our natural data: </a:t>
                </a:r>
                <a:endParaRPr lang="en-US" b="1" dirty="0">
                  <a:solidFill>
                    <a:srgbClr val="C00000"/>
                  </a:solidFill>
                </a:endParaRPr>
              </a:p>
              <a:p>
                <a:endParaRPr lang="en-US" dirty="0"/>
              </a:p>
              <a:p>
                <a:endParaRPr lang="en-US" dirty="0"/>
              </a:p>
              <a:p>
                <a:endParaRPr lang="en-US" dirty="0"/>
              </a:p>
              <a:p>
                <a:r>
                  <a:rPr lang="en-US" sz="1800" dirty="0"/>
                  <a:t>Notice that this consists of probability assigned to all the partial sentences (i.e., next word probabilities). </a:t>
                </a:r>
              </a:p>
              <a:p>
                <a:endParaRPr lang="en-US" dirty="0"/>
              </a:p>
              <a:p>
                <a:r>
                  <a:rPr lang="en-US" sz="1800" dirty="0"/>
                  <a:t>In practice, we prefer to use </a:t>
                </a:r>
                <a:r>
                  <a:rPr lang="en-US" sz="1800" dirty="0">
                    <a:solidFill>
                      <a:srgbClr val="C00000"/>
                    </a:solidFill>
                  </a:rPr>
                  <a:t>log</a:t>
                </a:r>
                <a:r>
                  <a:rPr lang="en-US" sz="1800" dirty="0"/>
                  <a:t>-probabilities (also known as “logits”) since probabilities are too small and hard to understand (e.g., 10^-18 vs -18). </a:t>
                </a:r>
              </a:p>
            </p:txBody>
          </p:sp>
        </mc:Choice>
        <mc:Fallback xmlns="">
          <p:sp>
            <p:nvSpPr>
              <p:cNvPr id="3" name="Content Placeholder 2">
                <a:extLst>
                  <a:ext uri="{FF2B5EF4-FFF2-40B4-BE49-F238E27FC236}">
                    <a16:creationId xmlns:a16="http://schemas.microsoft.com/office/drawing/2014/main" id="{D4635C9D-96A1-670A-CD1B-968F79E23FA3}"/>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1235" r="-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8136CB-921C-0B6D-49CA-EA17DDC6F5C5}"/>
                  </a:ext>
                </a:extLst>
              </p:cNvPr>
              <p:cNvSpPr txBox="1"/>
              <p:nvPr/>
            </p:nvSpPr>
            <p:spPr>
              <a:xfrm>
                <a:off x="468966" y="1819202"/>
                <a:ext cx="8539456" cy="615874"/>
              </a:xfrm>
              <a:prstGeom prst="rect">
                <a:avLst/>
              </a:prstGeom>
              <a:noFill/>
            </p:spPr>
            <p:txBody>
              <a:bodyPr wrap="square">
                <a:spAutoFit/>
              </a:bodyPr>
              <a:lstStyle/>
              <a:p>
                <a:pPr lvl="1"/>
                <a14:m>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b="0" i="1" smtClean="0">
                            <a:latin typeface="Cambria Math" panose="02040503050406030204" pitchFamily="18" charset="0"/>
                          </a:rPr>
                          <m:t>𝐻</m:t>
                        </m:r>
                      </m:sup>
                    </m:sSup>
                    <m:r>
                      <a:rPr lang="en-US" sz="2400" smtClean="0">
                        <a:latin typeface="Cambria Math" panose="02040503050406030204" pitchFamily="18" charset="0"/>
                      </a:rPr>
                      <m:t>, </m:t>
                    </m:r>
                  </m:oMath>
                </a14:m>
                <a:r>
                  <a:rPr lang="en-US" sz="2400" dirty="0">
                    <a:latin typeface="Corbel" panose="020B0503020204020204" pitchFamily="34" charset="0"/>
                  </a:rPr>
                  <a:t> where </a:t>
                </a:r>
                <a14:m>
                  <m:oMath xmlns:m="http://schemas.openxmlformats.org/officeDocument/2006/math">
                    <m:r>
                      <a:rPr lang="en-US" sz="2400" b="0" i="1" smtClean="0">
                        <a:latin typeface="Cambria Math" panose="02040503050406030204" pitchFamily="18" charset="0"/>
                      </a:rPr>
                      <m:t>𝐻</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a14:m>
                <a:endParaRPr lang="en-US" sz="2400"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518136CB-921C-0B6D-49CA-EA17DDC6F5C5}"/>
                  </a:ext>
                </a:extLst>
              </p:cNvPr>
              <p:cNvSpPr txBox="1">
                <a:spLocks noRot="1" noChangeAspect="1" noMove="1" noResize="1" noEditPoints="1" noAdjustHandles="1" noChangeArrowheads="1" noChangeShapeType="1" noTextEdit="1"/>
              </p:cNvSpPr>
              <p:nvPr/>
            </p:nvSpPr>
            <p:spPr>
              <a:xfrm>
                <a:off x="468966" y="1819202"/>
                <a:ext cx="8539456" cy="615874"/>
              </a:xfrm>
              <a:prstGeom prst="rect">
                <a:avLst/>
              </a:prstGeom>
              <a:blipFill>
                <a:blip r:embed="rId4"/>
                <a:stretch>
                  <a:fillRect l="-445" t="-83673" r="-445" b="-134694"/>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6F65FF04-6FC9-A4E4-94F9-0CDC6E286D5D}"/>
              </a:ext>
            </a:extLst>
          </p:cNvPr>
          <p:cNvSpPr>
            <a:spLocks noGrp="1"/>
          </p:cNvSpPr>
          <p:nvPr>
            <p:ph type="title"/>
          </p:nvPr>
        </p:nvSpPr>
        <p:spPr>
          <a:xfrm>
            <a:off x="294639" y="107119"/>
            <a:ext cx="9139293" cy="857542"/>
          </a:xfrm>
        </p:spPr>
        <p:txBody>
          <a:bodyPr>
            <a:normAutofit/>
          </a:bodyPr>
          <a:lstStyle/>
          <a:p>
            <a:r>
              <a:rPr lang="en-US" sz="1400" dirty="0"/>
              <a:t>Putting Things Together: </a:t>
            </a:r>
            <a:r>
              <a:rPr lang="en-US" dirty="0"/>
              <a:t>Perplexity Definition </a:t>
            </a:r>
          </a:p>
        </p:txBody>
      </p:sp>
    </p:spTree>
    <p:extLst>
      <p:ext uri="{BB962C8B-B14F-4D97-AF65-F5344CB8AC3E}">
        <p14:creationId xmlns:p14="http://schemas.microsoft.com/office/powerpoint/2010/main" val="19841042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A0801-110E-D478-C2E8-19DA47F6B78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B64D60-A723-82FC-9CF5-E8649E453069}"/>
                  </a:ext>
                </a:extLst>
              </p:cNvPr>
              <p:cNvSpPr>
                <a:spLocks noGrp="1"/>
              </p:cNvSpPr>
              <p:nvPr>
                <p:ph type="body" sz="quarter" idx="16"/>
              </p:nvPr>
            </p:nvSpPr>
            <p:spPr/>
            <p:txBody>
              <a:bodyPr/>
              <a:lstStyle/>
              <a:p>
                <a:r>
                  <a:rPr lang="en-US" sz="1800" b="1" dirty="0">
                    <a:solidFill>
                      <a:schemeClr val="tx1"/>
                    </a:solidFill>
                  </a:rPr>
                  <a:t>Quiz:</a:t>
                </a:r>
                <a:r>
                  <a:rPr lang="en-US" sz="1800" dirty="0">
                    <a:solidFill>
                      <a:schemeClr val="tx1"/>
                    </a:solidFill>
                  </a:rPr>
                  <a:t> let’s </a:t>
                </a:r>
                <a:r>
                  <a:rPr lang="en-US" sz="1800" dirty="0"/>
                  <a:t>we evaluate a </a:t>
                </a:r>
                <a:r>
                  <a:rPr lang="en-US" sz="1800" dirty="0">
                    <a:solidFill>
                      <a:srgbClr val="C00000"/>
                    </a:solidFill>
                  </a:rPr>
                  <a:t>confused</a:t>
                </a:r>
                <a:r>
                  <a:rPr lang="en-US" sz="1800" dirty="0"/>
                  <a:t> (!!) model of language, i.e., our model has no idea what word should follow each context—it always chooses a uniformly random word. What is the perplexity of this model? </a:t>
                </a:r>
              </a:p>
              <a:p>
                <a:r>
                  <a:rPr lang="en-US" sz="1800" dirty="0">
                    <a:solidFill>
                      <a:schemeClr val="tx1"/>
                    </a:solidFill>
                  </a:rPr>
                  <a:t>Answer: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𝑉</m:t>
                        </m:r>
                      </m:e>
                    </m:d>
                  </m:oMath>
                </a14:m>
                <a:r>
                  <a:rPr lang="en-US" sz="1800" dirty="0">
                    <a:solidFill>
                      <a:schemeClr val="tx1"/>
                    </a:solidFill>
                  </a:rPr>
                  <a:t> (size of the vocabulary) – why?</a:t>
                </a:r>
              </a:p>
            </p:txBody>
          </p:sp>
        </mc:Choice>
        <mc:Fallback xmlns="">
          <p:sp>
            <p:nvSpPr>
              <p:cNvPr id="3" name="Content Placeholder 2">
                <a:extLst>
                  <a:ext uri="{FF2B5EF4-FFF2-40B4-BE49-F238E27FC236}">
                    <a16:creationId xmlns:a16="http://schemas.microsoft.com/office/drawing/2014/main" id="{D9B64D60-A723-82FC-9CF5-E8649E453069}"/>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1646"/>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1F063D43-CB51-E17D-1EBC-819D1D452F74}"/>
              </a:ext>
            </a:extLst>
          </p:cNvPr>
          <p:cNvSpPr>
            <a:spLocks noGrp="1"/>
          </p:cNvSpPr>
          <p:nvPr>
            <p:ph type="title"/>
          </p:nvPr>
        </p:nvSpPr>
        <p:spPr>
          <a:xfrm>
            <a:off x="294639" y="107119"/>
            <a:ext cx="9139293" cy="857542"/>
          </a:xfrm>
        </p:spPr>
        <p:txBody>
          <a:bodyPr>
            <a:normAutofit/>
          </a:bodyPr>
          <a:lstStyle/>
          <a:p>
            <a:r>
              <a:rPr lang="en-US" dirty="0"/>
              <a:t>Intuition-building Quizzes (1)</a:t>
            </a:r>
          </a:p>
        </p:txBody>
      </p:sp>
    </p:spTree>
    <p:extLst>
      <p:ext uri="{BB962C8B-B14F-4D97-AF65-F5344CB8AC3E}">
        <p14:creationId xmlns:p14="http://schemas.microsoft.com/office/powerpoint/2010/main" val="347880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D6120-80EB-CC4F-9363-9B83FC20ECE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089083-0027-A233-DC98-2D18A6CF84A4}"/>
              </a:ext>
            </a:extLst>
          </p:cNvPr>
          <p:cNvSpPr>
            <a:spLocks noGrp="1"/>
          </p:cNvSpPr>
          <p:nvPr>
            <p:ph type="body" sz="quarter" idx="16"/>
          </p:nvPr>
        </p:nvSpPr>
        <p:spPr/>
        <p:txBody>
          <a:bodyPr/>
          <a:lstStyle/>
          <a:p>
            <a:r>
              <a:rPr lang="en-US" sz="1800" b="1" dirty="0">
                <a:solidFill>
                  <a:schemeClr val="tx1"/>
                </a:solidFill>
              </a:rPr>
              <a:t>Quiz:</a:t>
            </a:r>
            <a:r>
              <a:rPr lang="en-US" sz="1800" dirty="0">
                <a:solidFill>
                  <a:schemeClr val="tx1"/>
                </a:solidFill>
              </a:rPr>
              <a:t> let’s </a:t>
            </a:r>
            <a:r>
              <a:rPr lang="en-US" sz="1800" dirty="0"/>
              <a:t>we evaluate a </a:t>
            </a:r>
            <a:r>
              <a:rPr lang="en-US" sz="1800" dirty="0">
                <a:solidFill>
                  <a:srgbClr val="C00000"/>
                </a:solidFill>
              </a:rPr>
              <a:t>confused</a:t>
            </a:r>
            <a:r>
              <a:rPr lang="en-US" sz="1800" dirty="0"/>
              <a:t> (!!) model of language, i.e., our model has no idea what word should follow each context—it always chooses a uniformly random word. What is the perplexity of this model? </a:t>
            </a:r>
            <a:endParaRPr lang="en-US" sz="1800" dirty="0">
              <a:solidFill>
                <a:schemeClr val="tx1"/>
              </a:solidFill>
            </a:endParaRPr>
          </a:p>
          <a:p>
            <a:r>
              <a:rPr lang="en-US" dirty="0"/>
              <a:t>Sample a sentence from corpus:  X=“The cat is on the mat.”</a:t>
            </a:r>
          </a:p>
          <a:p>
            <a:endParaRPr lang="en-US" dirty="0"/>
          </a:p>
          <a:p>
            <a:pPr marL="114300" indent="0">
              <a:buNone/>
            </a:pPr>
            <a:endParaRPr lang="en-US" dirty="0"/>
          </a:p>
          <a:p>
            <a:pPr marL="114300" indent="0">
              <a:buNone/>
            </a:pPr>
            <a:endParaRPr lang="en-US" dirty="0"/>
          </a:p>
          <a:p>
            <a:pPr marL="114300" indent="0">
              <a:buNone/>
            </a:pPr>
            <a:endParaRPr lang="en-US" dirty="0"/>
          </a:p>
        </p:txBody>
      </p:sp>
      <p:sp>
        <p:nvSpPr>
          <p:cNvPr id="8" name="Title 1">
            <a:extLst>
              <a:ext uri="{FF2B5EF4-FFF2-40B4-BE49-F238E27FC236}">
                <a16:creationId xmlns:a16="http://schemas.microsoft.com/office/drawing/2014/main" id="{B1A01EDF-9BAA-B77E-E81B-B2A02A8F6BA7}"/>
              </a:ext>
            </a:extLst>
          </p:cNvPr>
          <p:cNvSpPr>
            <a:spLocks noGrp="1"/>
          </p:cNvSpPr>
          <p:nvPr>
            <p:ph type="title"/>
          </p:nvPr>
        </p:nvSpPr>
        <p:spPr>
          <a:xfrm>
            <a:off x="294639" y="107119"/>
            <a:ext cx="9139293" cy="857542"/>
          </a:xfrm>
        </p:spPr>
        <p:txBody>
          <a:bodyPr>
            <a:normAutofit/>
          </a:bodyPr>
          <a:lstStyle/>
          <a:p>
            <a:r>
              <a:rPr lang="en-US" dirty="0"/>
              <a:t>Intuition-building Quizzes (1)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C2427C3-2365-3A56-0605-43F8C7D09376}"/>
                  </a:ext>
                </a:extLst>
              </p:cNvPr>
              <p:cNvSpPr txBox="1"/>
              <p:nvPr/>
            </p:nvSpPr>
            <p:spPr>
              <a:xfrm>
                <a:off x="555146" y="3871507"/>
                <a:ext cx="8192614" cy="761619"/>
              </a:xfrm>
              <a:prstGeom prst="rect">
                <a:avLst/>
              </a:prstGeom>
              <a:noFill/>
            </p:spPr>
            <p:txBody>
              <a:bodyPr wrap="square">
                <a:spAutoFit/>
              </a:bodyPr>
              <a:lstStyle/>
              <a:p>
                <a:pPr algn="ctr"/>
                <a14:m>
                  <m:oMath xmlns:m="http://schemas.openxmlformats.org/officeDocument/2006/math">
                    <m:r>
                      <a:rPr lang="en-US" sz="2400" smtClean="0">
                        <a:latin typeface="Cambria Math" panose="02040503050406030204" pitchFamily="18" charset="0"/>
                      </a:rPr>
                      <m:t>∀</m:t>
                    </m:r>
                    <m:r>
                      <a:rPr lang="en-US" sz="2400" smtClean="0">
                        <a:latin typeface="Cambria Math" panose="02040503050406030204" pitchFamily="18" charset="0"/>
                      </a:rPr>
                      <m:t>𝑤</m:t>
                    </m:r>
                    <m:r>
                      <a:rPr lang="en-US" sz="2400" smtClean="0">
                        <a:latin typeface="Cambria Math" panose="02040503050406030204" pitchFamily="18" charset="0"/>
                      </a:rPr>
                      <m:t>∈</m:t>
                    </m:r>
                    <m:r>
                      <a:rPr lang="en-US" sz="2400" smtClean="0">
                        <a:latin typeface="Cambria Math" panose="02040503050406030204" pitchFamily="18" charset="0"/>
                      </a:rPr>
                      <m:t>𝑉</m:t>
                    </m:r>
                    <m:r>
                      <a:rPr lang="en-US" sz="2400" smtClean="0">
                        <a:latin typeface="Cambria Math" panose="02040503050406030204" pitchFamily="18" charset="0"/>
                      </a:rPr>
                      <m:t>: </m:t>
                    </m:r>
                    <m:r>
                      <a:rPr lang="en-US" sz="2400" smtClean="0">
                        <a:latin typeface="Cambria Math" panose="02040503050406030204" pitchFamily="18" charset="0"/>
                      </a:rPr>
                      <m:t>𝐏</m:t>
                    </m:r>
                    <m:d>
                      <m:dPr>
                        <m:endChr m:val="|"/>
                        <m:ctrlPr>
                          <a:rPr lang="en-US" sz="2400" i="1">
                            <a:latin typeface="Cambria Math" panose="02040503050406030204" pitchFamily="18" charset="0"/>
                          </a:rPr>
                        </m:ctrlPr>
                      </m:dPr>
                      <m:e>
                        <m:r>
                          <a:rPr lang="en-US" sz="2400" smtClean="0">
                            <a:latin typeface="Cambria Math" panose="02040503050406030204" pitchFamily="18" charset="0"/>
                          </a:rPr>
                          <m:t>𝑤</m:t>
                        </m:r>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r>
                          <a:rPr lang="en-US" sz="2400" smtClean="0">
                            <a:latin typeface="Cambria Math" panose="02040503050406030204" pitchFamily="18" charset="0"/>
                          </a:rPr>
                          <m:t>:</m:t>
                        </m:r>
                        <m:r>
                          <a:rPr lang="en-US" sz="2400" smtClean="0">
                            <a:latin typeface="Cambria Math" panose="02040503050406030204" pitchFamily="18" charset="0"/>
                          </a:rPr>
                          <m:t>𝑖</m:t>
                        </m:r>
                        <m:r>
                          <a:rPr lang="en-US" sz="2400" smtClean="0">
                            <a:latin typeface="Cambria Math" panose="02040503050406030204" pitchFamily="18" charset="0"/>
                          </a:rPr>
                          <m:t>−1</m:t>
                        </m:r>
                      </m:sub>
                    </m:sSub>
                    <m:r>
                      <a:rPr lang="en-US" sz="2400">
                        <a:latin typeface="Cambria Math" panose="02040503050406030204" pitchFamily="18" charset="0"/>
                      </a:rPr>
                      <m:t>)</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m:t>
                        </m:r>
                        <m:r>
                          <a:rPr lang="en-US" sz="2400" smtClean="0">
                            <a:latin typeface="Cambria Math" panose="02040503050406030204" pitchFamily="18" charset="0"/>
                          </a:rPr>
                          <m:t>𝑉</m:t>
                        </m:r>
                        <m:r>
                          <a:rPr lang="en-US" sz="2400" smtClean="0">
                            <a:latin typeface="Cambria Math" panose="02040503050406030204" pitchFamily="18" charset="0"/>
                          </a:rPr>
                          <m:t>|</m:t>
                        </m:r>
                      </m:den>
                    </m:f>
                    <m:r>
                      <a:rPr lang="en-US" sz="2400" smtClean="0">
                        <a:latin typeface="Cambria Math" panose="02040503050406030204" pitchFamily="18" charset="0"/>
                      </a:rPr>
                      <m:t>  ⇒ </m:t>
                    </m:r>
                    <m:r>
                      <m:rPr>
                        <m:sty m:val="p"/>
                      </m:rPr>
                      <a:rPr lang="en-US" sz="2400">
                        <a:latin typeface="Cambria Math" panose="02040503050406030204" pitchFamily="18" charset="0"/>
                      </a:rPr>
                      <m:t>ppl</m:t>
                    </m:r>
                    <m:d>
                      <m:dPr>
                        <m:ctrlPr>
                          <a:rPr lang="en-US" sz="2400" i="1">
                            <a:latin typeface="Cambria Math" panose="02040503050406030204" pitchFamily="18" charset="0"/>
                          </a:rPr>
                        </m:ctrlPr>
                      </m:dPr>
                      <m:e>
                        <m:r>
                          <a:rPr lang="en-US" sz="2400">
                            <a:latin typeface="Cambria Math" panose="02040503050406030204" pitchFamily="18" charset="0"/>
                          </a:rPr>
                          <m:t>𝐷</m:t>
                        </m:r>
                      </m:e>
                    </m:d>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a:latin typeface="Cambria Math" panose="02040503050406030204" pitchFamily="18" charset="0"/>
                          </a:rPr>
                          <m:t>2</m:t>
                        </m:r>
                      </m:e>
                      <m:sup>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b="0" i="1" smtClean="0">
                                <a:latin typeface="Cambria Math" panose="02040503050406030204" pitchFamily="18" charset="0"/>
                              </a:rPr>
                              <m:t>𝑛</m:t>
                            </m:r>
                          </m:den>
                        </m:f>
                        <m:r>
                          <a:rPr lang="en-US" sz="2400" smtClean="0">
                            <a:latin typeface="Cambria Math" panose="02040503050406030204" pitchFamily="18" charset="0"/>
                          </a:rPr>
                          <m:t> </m:t>
                        </m:r>
                        <m:r>
                          <a:rPr lang="en-US" sz="2400" smtClean="0">
                            <a:latin typeface="Cambria Math" panose="02040503050406030204" pitchFamily="18" charset="0"/>
                          </a:rPr>
                          <m:t>𝑛</m:t>
                        </m:r>
                        <m:func>
                          <m:funcPr>
                            <m:ctrlPr>
                              <a:rPr lang="en-US" sz="2400" i="1" smtClean="0">
                                <a:latin typeface="Cambria Math" panose="02040503050406030204" pitchFamily="18" charset="0"/>
                              </a:rPr>
                            </m:ctrlPr>
                          </m:funcPr>
                          <m:fName>
                            <m:sSub>
                              <m:sSubPr>
                                <m:ctrlPr>
                                  <a:rPr lang="en-US" sz="2400" i="1" smtClean="0">
                                    <a:latin typeface="Cambria Math" panose="02040503050406030204" pitchFamily="18" charset="0"/>
                                  </a:rPr>
                                </m:ctrlPr>
                              </m:sSubPr>
                              <m:e>
                                <m:r>
                                  <m:rPr>
                                    <m:sty m:val="p"/>
                                  </m:rPr>
                                  <a:rPr lang="en-US" sz="2400" smtClean="0">
                                    <a:latin typeface="Cambria Math" panose="02040503050406030204" pitchFamily="18" charset="0"/>
                                  </a:rPr>
                                  <m:t>log</m:t>
                                </m:r>
                              </m:e>
                              <m:sub>
                                <m:r>
                                  <a:rPr lang="en-US" sz="2400" smtClean="0">
                                    <a:latin typeface="Cambria Math" panose="02040503050406030204" pitchFamily="18" charset="0"/>
                                  </a:rPr>
                                  <m:t>2</m:t>
                                </m:r>
                              </m:sub>
                            </m:sSub>
                          </m:fName>
                          <m:e>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d>
                                  <m:dPr>
                                    <m:begChr m:val="|"/>
                                    <m:endChr m:val="|"/>
                                    <m:ctrlPr>
                                      <a:rPr lang="en-US" sz="2400" i="1" smtClean="0">
                                        <a:latin typeface="Cambria Math" panose="02040503050406030204" pitchFamily="18" charset="0"/>
                                      </a:rPr>
                                    </m:ctrlPr>
                                  </m:dPr>
                                  <m:e>
                                    <m:r>
                                      <a:rPr lang="en-US" sz="2400" smtClean="0">
                                        <a:latin typeface="Cambria Math" panose="02040503050406030204" pitchFamily="18" charset="0"/>
                                      </a:rPr>
                                      <m:t>𝑉</m:t>
                                    </m:r>
                                  </m:e>
                                </m:d>
                              </m:den>
                            </m:f>
                          </m:e>
                        </m:func>
                        <m:r>
                          <a:rPr lang="en-US" sz="2400">
                            <a:latin typeface="Cambria Math" panose="02040503050406030204" pitchFamily="18" charset="0"/>
                          </a:rPr>
                          <m:t> </m:t>
                        </m:r>
                      </m:sup>
                    </m:sSup>
                    <m:r>
                      <a:rPr lang="en-US" sz="2400" smtClean="0">
                        <a:latin typeface="Cambria Math" panose="02040503050406030204" pitchFamily="18" charset="0"/>
                      </a:rPr>
                      <m:t>=|</m:t>
                    </m:r>
                    <m:r>
                      <a:rPr lang="en-US" sz="2400" smtClean="0">
                        <a:latin typeface="Cambria Math" panose="02040503050406030204" pitchFamily="18" charset="0"/>
                      </a:rPr>
                      <m:t>𝑉</m:t>
                    </m:r>
                    <m:r>
                      <a:rPr lang="en-US" sz="2400" smtClean="0">
                        <a:latin typeface="Cambria Math" panose="02040503050406030204" pitchFamily="18" charset="0"/>
                      </a:rPr>
                      <m:t>|</m:t>
                    </m:r>
                  </m:oMath>
                </a14:m>
                <a:r>
                  <a:rPr lang="en-US" sz="2400" dirty="0">
                    <a:latin typeface="Cambria Math" panose="02040503050406030204" pitchFamily="18" charset="0"/>
                  </a:rPr>
                  <a:t> </a:t>
                </a:r>
              </a:p>
            </p:txBody>
          </p:sp>
        </mc:Choice>
        <mc:Fallback xmlns="">
          <p:sp>
            <p:nvSpPr>
              <p:cNvPr id="4" name="TextBox 3">
                <a:extLst>
                  <a:ext uri="{FF2B5EF4-FFF2-40B4-BE49-F238E27FC236}">
                    <a16:creationId xmlns:a16="http://schemas.microsoft.com/office/drawing/2014/main" id="{85D6ABBE-444C-FC59-123B-8C78221B52B9}"/>
                  </a:ext>
                </a:extLst>
              </p:cNvPr>
              <p:cNvSpPr txBox="1">
                <a:spLocks noRot="1" noChangeAspect="1" noMove="1" noResize="1" noEditPoints="1" noAdjustHandles="1" noChangeArrowheads="1" noChangeShapeType="1" noTextEdit="1"/>
              </p:cNvSpPr>
              <p:nvPr/>
            </p:nvSpPr>
            <p:spPr>
              <a:xfrm>
                <a:off x="555146" y="3871507"/>
                <a:ext cx="8192614" cy="761619"/>
              </a:xfrm>
              <a:prstGeom prst="rect">
                <a:avLst/>
              </a:prstGeom>
              <a:blipFill>
                <a:blip r:embed="rId3"/>
                <a:stretch>
                  <a:fillRect b="-655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6C4166C-3394-4FE6-9313-E6FF6C50FEC7}"/>
              </a:ext>
            </a:extLst>
          </p:cNvPr>
          <p:cNvSpPr/>
          <p:nvPr/>
        </p:nvSpPr>
        <p:spPr>
          <a:xfrm>
            <a:off x="4047260" y="2763521"/>
            <a:ext cx="1252104" cy="841661"/>
          </a:xfrm>
          <a:prstGeom prst="rect">
            <a:avLst/>
          </a:prstGeom>
          <a:solidFill>
            <a:schemeClr val="accent6">
              <a:lumMod val="20000"/>
              <a:lumOff val="80000"/>
            </a:schemeClr>
          </a:solid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LM</a:t>
            </a:r>
          </a:p>
        </p:txBody>
      </p:sp>
      <p:sp>
        <p:nvSpPr>
          <p:cNvPr id="7" name="TextBox 6">
            <a:extLst>
              <a:ext uri="{FF2B5EF4-FFF2-40B4-BE49-F238E27FC236}">
                <a16:creationId xmlns:a16="http://schemas.microsoft.com/office/drawing/2014/main" id="{262B75E4-3B42-A862-C30E-C5D3D8E353BD}"/>
              </a:ext>
            </a:extLst>
          </p:cNvPr>
          <p:cNvSpPr txBox="1"/>
          <p:nvPr/>
        </p:nvSpPr>
        <p:spPr>
          <a:xfrm>
            <a:off x="785710" y="2671524"/>
            <a:ext cx="3496120" cy="646331"/>
          </a:xfrm>
          <a:prstGeom prst="rect">
            <a:avLst/>
          </a:prstGeom>
          <a:noFill/>
        </p:spPr>
        <p:txBody>
          <a:bodyPr wrap="square">
            <a:spAutoFit/>
          </a:bodyPr>
          <a:lstStyle/>
          <a:p>
            <a:r>
              <a:rPr lang="en-US" sz="1800" dirty="0"/>
              <a:t>For any partial sub-sentence: </a:t>
            </a:r>
            <a:br>
              <a:rPr lang="en-US" sz="1800" dirty="0"/>
            </a:br>
            <a:r>
              <a:rPr lang="en-US" sz="1800" dirty="0"/>
              <a:t>X=The cat is on the _??_</a:t>
            </a:r>
          </a:p>
        </p:txBody>
      </p:sp>
      <p:sp>
        <p:nvSpPr>
          <p:cNvPr id="9" name="TextBox 8">
            <a:extLst>
              <a:ext uri="{FF2B5EF4-FFF2-40B4-BE49-F238E27FC236}">
                <a16:creationId xmlns:a16="http://schemas.microsoft.com/office/drawing/2014/main" id="{A861D967-7820-2050-B901-F84366436E0C}"/>
              </a:ext>
            </a:extLst>
          </p:cNvPr>
          <p:cNvSpPr txBox="1"/>
          <p:nvPr/>
        </p:nvSpPr>
        <p:spPr>
          <a:xfrm>
            <a:off x="6156613" y="2508192"/>
            <a:ext cx="1065068" cy="1246495"/>
          </a:xfrm>
          <a:prstGeom prst="rect">
            <a:avLst/>
          </a:prstGeom>
          <a:noFill/>
        </p:spPr>
        <p:txBody>
          <a:bodyPr wrap="square">
            <a:spAutoFit/>
          </a:bodyPr>
          <a:lstStyle/>
          <a:p>
            <a:r>
              <a:rPr lang="en-US" sz="1500" dirty="0">
                <a:latin typeface="Tahoma" panose="020B0604030504040204" pitchFamily="34" charset="0"/>
                <a:ea typeface="Tahoma" panose="020B0604030504040204" pitchFamily="34" charset="0"/>
                <a:cs typeface="Tahoma" panose="020B0604030504040204" pitchFamily="34" charset="0"/>
              </a:rPr>
              <a:t>roof</a:t>
            </a:r>
          </a:p>
          <a:p>
            <a:r>
              <a:rPr lang="en-US" sz="1500" dirty="0">
                <a:latin typeface="Tahoma" panose="020B0604030504040204" pitchFamily="34" charset="0"/>
                <a:ea typeface="Tahoma" panose="020B0604030504040204" pitchFamily="34" charset="0"/>
                <a:cs typeface="Tahoma" panose="020B0604030504040204" pitchFamily="34" charset="0"/>
              </a:rPr>
              <a:t>tree</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dirty="0">
                <a:latin typeface="Tahoma" panose="020B0604030504040204" pitchFamily="34" charset="0"/>
                <a:ea typeface="Tahoma" panose="020B0604030504040204" pitchFamily="34" charset="0"/>
                <a:cs typeface="Tahoma" panose="020B0604030504040204" pitchFamily="34" charset="0"/>
              </a:rPr>
              <a:t>moon</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dirty="0">
                <a:latin typeface="Tahoma" panose="020B0604030504040204" pitchFamily="34" charset="0"/>
                <a:ea typeface="Tahoma" panose="020B0604030504040204" pitchFamily="34" charset="0"/>
                <a:cs typeface="Tahoma" panose="020B0604030504040204" pitchFamily="34" charset="0"/>
              </a:rPr>
              <a:t>physics</a:t>
            </a:r>
          </a:p>
          <a:p>
            <a:r>
              <a:rPr lang="en-US" sz="1500" dirty="0">
                <a:latin typeface="Tahoma" panose="020B0604030504040204" pitchFamily="34" charset="0"/>
                <a:ea typeface="Tahoma" panose="020B0604030504040204" pitchFamily="34" charset="0"/>
                <a:cs typeface="Tahoma" panose="020B0604030504040204" pitchFamily="34" charset="0"/>
              </a:rPr>
              <a:t>…</a:t>
            </a:r>
          </a:p>
        </p:txBody>
      </p:sp>
      <p:cxnSp>
        <p:nvCxnSpPr>
          <p:cNvPr id="10" name="Straight Arrow Connector 9">
            <a:extLst>
              <a:ext uri="{FF2B5EF4-FFF2-40B4-BE49-F238E27FC236}">
                <a16:creationId xmlns:a16="http://schemas.microsoft.com/office/drawing/2014/main" id="{A7FFA406-EB18-3200-408B-11A576DA6808}"/>
              </a:ext>
            </a:extLst>
          </p:cNvPr>
          <p:cNvCxnSpPr>
            <a:cxnSpLocks/>
          </p:cNvCxnSpPr>
          <p:nvPr/>
        </p:nvCxnSpPr>
        <p:spPr>
          <a:xfrm>
            <a:off x="5400974" y="3192399"/>
            <a:ext cx="42602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F926E6C-896A-B058-4507-5B1E247DDEEA}"/>
              </a:ext>
            </a:extLst>
          </p:cNvPr>
          <p:cNvCxnSpPr>
            <a:cxnSpLocks/>
          </p:cNvCxnSpPr>
          <p:nvPr/>
        </p:nvCxnSpPr>
        <p:spPr>
          <a:xfrm>
            <a:off x="3549184" y="3192399"/>
            <a:ext cx="43209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175F9E36-9238-3119-D9AC-1D38F564F20D}"/>
              </a:ext>
            </a:extLst>
          </p:cNvPr>
          <p:cNvSpPr/>
          <p:nvPr/>
        </p:nvSpPr>
        <p:spPr>
          <a:xfrm>
            <a:off x="5891645" y="2624104"/>
            <a:ext cx="264968" cy="1126802"/>
          </a:xfrm>
          <a:prstGeom prst="leftBrace">
            <a:avLst>
              <a:gd name="adj1" fmla="val 11813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3" name="TextBox 12">
            <a:extLst>
              <a:ext uri="{FF2B5EF4-FFF2-40B4-BE49-F238E27FC236}">
                <a16:creationId xmlns:a16="http://schemas.microsoft.com/office/drawing/2014/main" id="{42142865-EC8B-C8D4-2472-AD79E2BC3A91}"/>
              </a:ext>
            </a:extLst>
          </p:cNvPr>
          <p:cNvSpPr txBox="1"/>
          <p:nvPr/>
        </p:nvSpPr>
        <p:spPr>
          <a:xfrm>
            <a:off x="7039840" y="2546749"/>
            <a:ext cx="1977160" cy="1246495"/>
          </a:xfrm>
          <a:prstGeom prst="rect">
            <a:avLst/>
          </a:prstGeom>
          <a:noFill/>
        </p:spPr>
        <p:txBody>
          <a:bodyPr wrap="square">
            <a:spAutoFit/>
          </a:bodyPr>
          <a:lstStyle/>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roof|X</a:t>
            </a:r>
            <a:r>
              <a:rPr lang="en-US" sz="1500" dirty="0">
                <a:latin typeface="Tahoma" panose="020B0604030504040204" pitchFamily="34" charset="0"/>
                <a:ea typeface="Tahoma" panose="020B0604030504040204" pitchFamily="34" charset="0"/>
                <a:cs typeface="Tahoma" panose="020B0604030504040204" pitchFamily="34" charset="0"/>
              </a:rPr>
              <a:t>)=1/|V|</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tree|X</a:t>
            </a:r>
            <a:r>
              <a:rPr lang="en-US" sz="1500" dirty="0">
                <a:latin typeface="Tahoma" panose="020B0604030504040204" pitchFamily="34" charset="0"/>
                <a:ea typeface="Tahoma" panose="020B0604030504040204" pitchFamily="34" charset="0"/>
                <a:cs typeface="Tahoma" panose="020B0604030504040204" pitchFamily="34" charset="0"/>
              </a:rPr>
              <a:t>)=1/|V|</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moon|X</a:t>
            </a:r>
            <a:r>
              <a:rPr lang="en-US" sz="1500" dirty="0">
                <a:latin typeface="Tahoma" panose="020B0604030504040204" pitchFamily="34" charset="0"/>
                <a:ea typeface="Tahoma" panose="020B0604030504040204" pitchFamily="34" charset="0"/>
                <a:cs typeface="Tahoma" panose="020B0604030504040204" pitchFamily="34" charset="0"/>
              </a:rPr>
              <a:t>)=1/|V|</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physics|X</a:t>
            </a:r>
            <a:r>
              <a:rPr lang="en-US" sz="1500" dirty="0">
                <a:latin typeface="Tahoma" panose="020B0604030504040204" pitchFamily="34" charset="0"/>
                <a:ea typeface="Tahoma" panose="020B0604030504040204" pitchFamily="34" charset="0"/>
                <a:cs typeface="Tahoma" panose="020B0604030504040204" pitchFamily="34" charset="0"/>
              </a:rPr>
              <a:t>)=1/|V|</a:t>
            </a:r>
          </a:p>
          <a:p>
            <a:r>
              <a:rPr lang="en-US" sz="15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29303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A79C9D-9ECD-E6CC-4AAF-9A86B65C6CD1}"/>
                  </a:ext>
                </a:extLst>
              </p:cNvPr>
              <p:cNvSpPr>
                <a:spLocks noGrp="1"/>
              </p:cNvSpPr>
              <p:nvPr>
                <p:ph type="body" sz="quarter" idx="16"/>
              </p:nvPr>
            </p:nvSpPr>
            <p:spPr>
              <a:xfrm>
                <a:off x="533919" y="1240086"/>
                <a:ext cx="8085415" cy="3077573"/>
              </a:xfrm>
            </p:spPr>
            <p:txBody>
              <a:bodyPr/>
              <a:lstStyle/>
              <a:p>
                <a:r>
                  <a:rPr lang="en-US" sz="1800" b="1" dirty="0">
                    <a:solidFill>
                      <a:schemeClr val="tx1"/>
                    </a:solidFill>
                  </a:rPr>
                  <a:t>Quiz:</a:t>
                </a:r>
                <a:r>
                  <a:rPr lang="en-US" sz="1800" dirty="0">
                    <a:solidFill>
                      <a:schemeClr val="tx1"/>
                    </a:solidFill>
                  </a:rPr>
                  <a:t> let’s suppose we have a sentence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𝑤</m:t>
                        </m:r>
                      </m:e>
                      <m:sub>
                        <m:r>
                          <a:rPr lang="en-US" sz="2000" i="1">
                            <a:solidFill>
                              <a:schemeClr val="tx1"/>
                            </a:solidFill>
                            <a:latin typeface="Cambria Math" panose="02040503050406030204" pitchFamily="18" charset="0"/>
                          </a:rPr>
                          <m:t>1</m:t>
                        </m:r>
                      </m:sub>
                    </m:sSub>
                    <m:r>
                      <a:rPr lang="en-US" sz="2000" i="1">
                        <a:solidFill>
                          <a:schemeClr val="tx1"/>
                        </a:solidFill>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𝑤</m:t>
                        </m:r>
                      </m:e>
                      <m:sub>
                        <m:r>
                          <a:rPr lang="en-US" sz="2000" i="1">
                            <a:solidFill>
                              <a:schemeClr val="tx1"/>
                            </a:solidFill>
                            <a:latin typeface="Cambria Math" panose="02040503050406030204" pitchFamily="18" charset="0"/>
                          </a:rPr>
                          <m:t>𝑛</m:t>
                        </m:r>
                      </m:sub>
                    </m:sSub>
                  </m:oMath>
                </a14:m>
                <a:r>
                  <a:rPr lang="en-US" sz="1800" dirty="0">
                    <a:solidFill>
                      <a:schemeClr val="tx1"/>
                    </a:solidFill>
                  </a:rPr>
                  <a:t> and it’s fixed. Our language is model is </a:t>
                </a:r>
                <a:r>
                  <a:rPr lang="en-US" sz="1800" dirty="0">
                    <a:solidFill>
                      <a:srgbClr val="FF8200"/>
                    </a:solidFill>
                  </a:rPr>
                  <a:t>mildly confused</a:t>
                </a:r>
                <a:r>
                  <a:rPr lang="en-US" sz="1800" dirty="0"/>
                  <a:t> because it narrows down the plausible continuations to 5 words, but it is confused among them. So it it assigns probability 1/5 to the correct next word. </a:t>
                </a:r>
                <a:r>
                  <a:rPr lang="en-US" sz="1800" dirty="0">
                    <a:solidFill>
                      <a:schemeClr val="tx1"/>
                    </a:solidFill>
                  </a:rPr>
                  <a:t>What is perplexity of our model? </a:t>
                </a:r>
              </a:p>
              <a:p>
                <a:endParaRPr lang="en-US" sz="1800" b="1" dirty="0"/>
              </a:p>
              <a:p>
                <a:pPr marL="0" indent="0">
                  <a:buNone/>
                </a:pPr>
                <a:endParaRPr lang="en-US" dirty="0"/>
              </a:p>
              <a:p>
                <a:endParaRPr lang="en-US" dirty="0"/>
              </a:p>
              <a:p>
                <a:pPr marL="114300" indent="0">
                  <a:buNone/>
                </a:pPr>
                <a:endParaRPr lang="en-US" dirty="0"/>
              </a:p>
              <a:p>
                <a:pPr marL="114300" indent="0">
                  <a:buNone/>
                </a:pPr>
                <a:endParaRPr lang="en-US" dirty="0"/>
              </a:p>
              <a:p>
                <a:pPr marL="114300" indent="0">
                  <a:buNone/>
                </a:pPr>
                <a:endParaRPr lang="en-US" dirty="0"/>
              </a:p>
            </p:txBody>
          </p:sp>
        </mc:Choice>
        <mc:Fallback>
          <p:sp>
            <p:nvSpPr>
              <p:cNvPr id="3" name="Content Placeholder 2">
                <a:extLst>
                  <a:ext uri="{FF2B5EF4-FFF2-40B4-BE49-F238E27FC236}">
                    <a16:creationId xmlns:a16="http://schemas.microsoft.com/office/drawing/2014/main" id="{77A79C9D-9ECD-E6CC-4AAF-9A86B65C6CD1}"/>
                  </a:ext>
                </a:extLst>
              </p:cNvPr>
              <p:cNvSpPr>
                <a:spLocks noGrp="1" noRot="1" noChangeAspect="1" noMove="1" noResize="1" noEditPoints="1" noAdjustHandles="1" noChangeArrowheads="1" noChangeShapeType="1" noTextEdit="1"/>
              </p:cNvSpPr>
              <p:nvPr>
                <p:ph type="body" sz="quarter" idx="16"/>
              </p:nvPr>
            </p:nvSpPr>
            <p:spPr>
              <a:xfrm>
                <a:off x="533919" y="1240086"/>
                <a:ext cx="8085415" cy="3077573"/>
              </a:xfrm>
              <a:blipFill>
                <a:blip r:embed="rId3"/>
                <a:stretch>
                  <a:fillRect l="-628" t="-1235" r="-10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6412CF7-D0F1-A13B-53BF-7872F2F58B86}"/>
                  </a:ext>
                </a:extLst>
              </p:cNvPr>
              <p:cNvSpPr txBox="1"/>
              <p:nvPr/>
            </p:nvSpPr>
            <p:spPr>
              <a:xfrm>
                <a:off x="37165" y="3931626"/>
                <a:ext cx="8206068" cy="620234"/>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𝐻</m:t>
                      </m:r>
                      <m:r>
                        <a:rPr lang="en-US" sz="1800" smtClean="0">
                          <a:latin typeface="Cambria Math" panose="02040503050406030204" pitchFamily="18" charset="0"/>
                        </a:rPr>
                        <m:t>=−</m:t>
                      </m:r>
                      <m:f>
                        <m:fPr>
                          <m:ctrlPr>
                            <a:rPr lang="en-US" sz="1800" i="1" smtClean="0">
                              <a:latin typeface="Cambria Math" panose="02040503050406030204" pitchFamily="18" charset="0"/>
                            </a:rPr>
                          </m:ctrlPr>
                        </m:fPr>
                        <m:num>
                          <m:r>
                            <a:rPr lang="en-US" sz="1800" i="1" smtClean="0">
                              <a:latin typeface="Cambria Math" panose="02040503050406030204" pitchFamily="18" charset="0"/>
                            </a:rPr>
                            <m:t>1</m:t>
                          </m:r>
                        </m:num>
                        <m:den>
                          <m:r>
                            <a:rPr lang="en-US" sz="1800" b="0" i="1" smtClean="0">
                              <a:latin typeface="Cambria Math" panose="02040503050406030204" pitchFamily="18" charset="0"/>
                            </a:rPr>
                            <m:t>𝑛</m:t>
                          </m:r>
                        </m:den>
                      </m:f>
                      <m:d>
                        <m:dPr>
                          <m:begChr m:val="["/>
                          <m:endChr m:val="]"/>
                          <m:ctrlPr>
                            <a:rPr lang="en-US" sz="1800" i="1" smtClean="0">
                              <a:latin typeface="Cambria Math" panose="02040503050406030204" pitchFamily="18" charset="0"/>
                            </a:rPr>
                          </m:ctrlPr>
                        </m:dPr>
                        <m:e>
                          <m:func>
                            <m:funcPr>
                              <m:ctrlPr>
                                <a:rPr lang="en-US" sz="1800" i="1">
                                  <a:latin typeface="Cambria Math" panose="02040503050406030204" pitchFamily="18" charset="0"/>
                                </a:rPr>
                              </m:ctrlPr>
                            </m:funcPr>
                            <m:fName>
                              <m:sSub>
                                <m:sSubPr>
                                  <m:ctrlPr>
                                    <a:rPr lang="en-US" sz="1800" i="1">
                                      <a:latin typeface="Cambria Math" panose="02040503050406030204" pitchFamily="18" charset="0"/>
                                    </a:rPr>
                                  </m:ctrlPr>
                                </m:sSubPr>
                                <m:e>
                                  <m:r>
                                    <m:rPr>
                                      <m:sty m:val="p"/>
                                    </m:rPr>
                                    <a:rPr lang="en-US" sz="1800" i="0">
                                      <a:latin typeface="Cambria Math" panose="02040503050406030204" pitchFamily="18" charset="0"/>
                                    </a:rPr>
                                    <m:t>log</m:t>
                                  </m:r>
                                </m:e>
                                <m:sub>
                                  <m:r>
                                    <a:rPr lang="en-US" sz="1800" i="0">
                                      <a:latin typeface="Cambria Math" panose="02040503050406030204" pitchFamily="18" charset="0"/>
                                    </a:rPr>
                                    <m:t>2</m:t>
                                  </m:r>
                                </m:sub>
                              </m:sSub>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0">
                                          <a:latin typeface="Cambria Math" panose="02040503050406030204" pitchFamily="18" charset="0"/>
                                        </a:rPr>
                                        <m:t>1</m:t>
                                      </m:r>
                                    </m:num>
                                    <m:den>
                                      <m:r>
                                        <a:rPr lang="en-US" sz="1800" i="0">
                                          <a:latin typeface="Cambria Math" panose="02040503050406030204" pitchFamily="18" charset="0"/>
                                        </a:rPr>
                                        <m:t>5</m:t>
                                      </m:r>
                                    </m:den>
                                  </m:f>
                                </m:e>
                              </m:d>
                            </m:e>
                          </m:func>
                          <m:r>
                            <a:rPr lang="en-US" sz="1800" i="0">
                              <a:latin typeface="Cambria Math" panose="02040503050406030204" pitchFamily="18" charset="0"/>
                            </a:rPr>
                            <m:t>+…</m:t>
                          </m:r>
                          <m:r>
                            <a:rPr lang="en-US" sz="1800" b="0" i="0" smtClean="0">
                              <a:latin typeface="Cambria Math" panose="02040503050406030204" pitchFamily="18" charset="0"/>
                            </a:rPr>
                            <m:t>+</m:t>
                          </m:r>
                          <m:func>
                            <m:funcPr>
                              <m:ctrlPr>
                                <a:rPr lang="en-US" sz="1800" i="1">
                                  <a:latin typeface="Cambria Math" panose="02040503050406030204" pitchFamily="18" charset="0"/>
                                </a:rPr>
                              </m:ctrlPr>
                            </m:funcPr>
                            <m:fName>
                              <m:sSub>
                                <m:sSubPr>
                                  <m:ctrlPr>
                                    <a:rPr lang="en-US" sz="1800" i="1">
                                      <a:latin typeface="Cambria Math" panose="02040503050406030204" pitchFamily="18" charset="0"/>
                                    </a:rPr>
                                  </m:ctrlPr>
                                </m:sSubPr>
                                <m:e>
                                  <m:r>
                                    <m:rPr>
                                      <m:sty m:val="p"/>
                                    </m:rPr>
                                    <a:rPr lang="en-US" sz="1800" i="0">
                                      <a:latin typeface="Cambria Math" panose="02040503050406030204" pitchFamily="18" charset="0"/>
                                    </a:rPr>
                                    <m:t>log</m:t>
                                  </m:r>
                                </m:e>
                                <m:sub>
                                  <m:r>
                                    <a:rPr lang="en-US" sz="1800" i="0">
                                      <a:latin typeface="Cambria Math" panose="02040503050406030204" pitchFamily="18" charset="0"/>
                                    </a:rPr>
                                    <m:t>2</m:t>
                                  </m:r>
                                </m:sub>
                              </m:sSub>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0">
                                          <a:latin typeface="Cambria Math" panose="02040503050406030204" pitchFamily="18" charset="0"/>
                                        </a:rPr>
                                        <m:t>1</m:t>
                                      </m:r>
                                    </m:num>
                                    <m:den>
                                      <m:r>
                                        <a:rPr lang="en-US" sz="1800" i="0">
                                          <a:latin typeface="Cambria Math" panose="02040503050406030204" pitchFamily="18" charset="0"/>
                                        </a:rPr>
                                        <m:t>5</m:t>
                                      </m:r>
                                    </m:den>
                                  </m:f>
                                </m:e>
                              </m:d>
                            </m:e>
                          </m:func>
                        </m:e>
                      </m:d>
                      <m:r>
                        <a:rPr lang="en-US" sz="1800" b="0" i="0" smtClean="0">
                          <a:latin typeface="Cambria Math" panose="02040503050406030204" pitchFamily="18" charset="0"/>
                        </a:rPr>
                        <m:t>=−</m:t>
                      </m:r>
                      <m:r>
                        <m:rPr>
                          <m:sty m:val="p"/>
                        </m:rPr>
                        <a:rPr lang="en-US" sz="1800" b="0" i="0" smtClean="0">
                          <a:latin typeface="Cambria Math" panose="02040503050406030204" pitchFamily="18" charset="0"/>
                        </a:rPr>
                        <m:t>log</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0" smtClean="0">
                                  <a:latin typeface="Cambria Math" panose="02040503050406030204" pitchFamily="18" charset="0"/>
                                </a:rPr>
                                <m:t>1</m:t>
                              </m:r>
                            </m:num>
                            <m:den>
                              <m:r>
                                <a:rPr lang="en-US" sz="1800" b="0" i="0" smtClean="0">
                                  <a:latin typeface="Cambria Math" panose="02040503050406030204" pitchFamily="18" charset="0"/>
                                </a:rPr>
                                <m:t>5</m:t>
                              </m:r>
                            </m:den>
                          </m:f>
                        </m:e>
                      </m:d>
                      <m:r>
                        <a:rPr lang="en-US" sz="1800" b="0" i="1" smtClean="0">
                          <a:latin typeface="Cambria Math" panose="02040503050406030204" pitchFamily="18" charset="0"/>
                        </a:rPr>
                        <m:t>⇒</m:t>
                      </m:r>
                      <m:r>
                        <m:rPr>
                          <m:sty m:val="p"/>
                        </m:rPr>
                        <a:rPr lang="en-US" sz="1800" b="0" i="0" smtClean="0">
                          <a:latin typeface="Cambria Math" panose="02040503050406030204" pitchFamily="18" charset="0"/>
                        </a:rPr>
                        <m:t>ppl</m:t>
                      </m:r>
                      <m:d>
                        <m:dPr>
                          <m:ctrlPr>
                            <a:rPr lang="en-US" sz="1800" b="0" i="1" smtClean="0">
                              <a:latin typeface="Cambria Math" panose="02040503050406030204" pitchFamily="18" charset="0"/>
                            </a:rPr>
                          </m:ctrlPr>
                        </m:dPr>
                        <m:e>
                          <m:r>
                            <m:rPr>
                              <m:sty m:val="p"/>
                            </m:rPr>
                            <a:rPr lang="en-US" sz="1800" b="0" i="0" smtClean="0">
                              <a:latin typeface="Cambria Math" panose="02040503050406030204" pitchFamily="18" charset="0"/>
                            </a:rPr>
                            <m:t>D</m:t>
                          </m:r>
                        </m:e>
                      </m:d>
                      <m:r>
                        <a:rPr lang="en-US" sz="1800" b="0" i="0" smtClean="0">
                          <a:latin typeface="Cambria Math" panose="02040503050406030204" pitchFamily="18" charset="0"/>
                        </a:rPr>
                        <m:t>=5 </m:t>
                      </m:r>
                    </m:oMath>
                  </m:oMathPara>
                </a14:m>
                <a:endParaRPr lang="en-US" sz="1800" dirty="0">
                  <a:latin typeface="Corbel" panose="020B0503020204020204" pitchFamily="34" charset="0"/>
                </a:endParaRPr>
              </a:p>
            </p:txBody>
          </p:sp>
        </mc:Choice>
        <mc:Fallback xmlns="">
          <p:sp>
            <p:nvSpPr>
              <p:cNvPr id="4" name="TextBox 3">
                <a:extLst>
                  <a:ext uri="{FF2B5EF4-FFF2-40B4-BE49-F238E27FC236}">
                    <a16:creationId xmlns:a16="http://schemas.microsoft.com/office/drawing/2014/main" id="{46412CF7-D0F1-A13B-53BF-7872F2F58B86}"/>
                  </a:ext>
                </a:extLst>
              </p:cNvPr>
              <p:cNvSpPr txBox="1">
                <a:spLocks noRot="1" noChangeAspect="1" noMove="1" noResize="1" noEditPoints="1" noAdjustHandles="1" noChangeArrowheads="1" noChangeShapeType="1" noTextEdit="1"/>
              </p:cNvSpPr>
              <p:nvPr/>
            </p:nvSpPr>
            <p:spPr>
              <a:xfrm>
                <a:off x="37165" y="3931626"/>
                <a:ext cx="8206068" cy="620234"/>
              </a:xfrm>
              <a:prstGeom prst="rect">
                <a:avLst/>
              </a:prstGeom>
              <a:blipFill>
                <a:blip r:embed="rId4"/>
                <a:stretch>
                  <a:fillRect b="-2000"/>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C19EFCA0-8907-B2AB-8B9C-B942E8B9F7C3}"/>
              </a:ext>
            </a:extLst>
          </p:cNvPr>
          <p:cNvSpPr>
            <a:spLocks noGrp="1"/>
          </p:cNvSpPr>
          <p:nvPr>
            <p:ph type="title"/>
          </p:nvPr>
        </p:nvSpPr>
        <p:spPr>
          <a:xfrm>
            <a:off x="294639" y="107119"/>
            <a:ext cx="9139293" cy="857542"/>
          </a:xfrm>
        </p:spPr>
        <p:txBody>
          <a:bodyPr>
            <a:normAutofit/>
          </a:bodyPr>
          <a:lstStyle/>
          <a:p>
            <a:r>
              <a:rPr lang="en-US" dirty="0"/>
              <a:t>Intuition-building Quizzes (2)</a:t>
            </a:r>
          </a:p>
        </p:txBody>
      </p:sp>
      <p:sp>
        <p:nvSpPr>
          <p:cNvPr id="2" name="TextBox 1">
            <a:extLst>
              <a:ext uri="{FF2B5EF4-FFF2-40B4-BE49-F238E27FC236}">
                <a16:creationId xmlns:a16="http://schemas.microsoft.com/office/drawing/2014/main" id="{BF0A5918-3775-3176-DEA3-ADE597036D2F}"/>
              </a:ext>
            </a:extLst>
          </p:cNvPr>
          <p:cNvSpPr txBox="1"/>
          <p:nvPr/>
        </p:nvSpPr>
        <p:spPr>
          <a:xfrm>
            <a:off x="1872236" y="4658139"/>
            <a:ext cx="5188225" cy="378242"/>
          </a:xfrm>
          <a:prstGeom prst="wedgeRoundRectCallout">
            <a:avLst>
              <a:gd name="adj1" fmla="val 33691"/>
              <a:gd name="adj2" fmla="val -8501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165100" marR="157480" algn="ctr">
              <a:lnSpc>
                <a:spcPct val="101899"/>
              </a:lnSpc>
              <a:spcBef>
                <a:spcPts val="245"/>
              </a:spcBef>
            </a:pPr>
            <a:r>
              <a:rPr lang="en-US" sz="1800" b="1" dirty="0">
                <a:latin typeface="Corbel" panose="020B0503020204020204" pitchFamily="34" charset="0"/>
                <a:cs typeface="Arial"/>
              </a:rPr>
              <a:t>Intuition:</a:t>
            </a:r>
            <a:r>
              <a:rPr lang="en-US" sz="1800" dirty="0">
                <a:latin typeface="Corbel" panose="020B0503020204020204" pitchFamily="34" charset="0"/>
                <a:cs typeface="Arial"/>
              </a:rPr>
              <a:t> the model is indecisive among 5 choices. </a:t>
            </a:r>
          </a:p>
        </p:txBody>
      </p:sp>
      <p:sp>
        <p:nvSpPr>
          <p:cNvPr id="5" name="Rectangle 4">
            <a:extLst>
              <a:ext uri="{FF2B5EF4-FFF2-40B4-BE49-F238E27FC236}">
                <a16:creationId xmlns:a16="http://schemas.microsoft.com/office/drawing/2014/main" id="{F4495A26-7811-111F-F9F4-1A1209FA7D2B}"/>
              </a:ext>
            </a:extLst>
          </p:cNvPr>
          <p:cNvSpPr/>
          <p:nvPr/>
        </p:nvSpPr>
        <p:spPr>
          <a:xfrm>
            <a:off x="4038832" y="2583828"/>
            <a:ext cx="1138276" cy="841661"/>
          </a:xfrm>
          <a:prstGeom prst="rect">
            <a:avLst/>
          </a:prstGeom>
          <a:solidFill>
            <a:schemeClr val="accent6">
              <a:lumMod val="20000"/>
              <a:lumOff val="80000"/>
            </a:schemeClr>
          </a:solid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LM</a:t>
            </a:r>
          </a:p>
        </p:txBody>
      </p:sp>
      <p:sp>
        <p:nvSpPr>
          <p:cNvPr id="7" name="TextBox 6">
            <a:extLst>
              <a:ext uri="{FF2B5EF4-FFF2-40B4-BE49-F238E27FC236}">
                <a16:creationId xmlns:a16="http://schemas.microsoft.com/office/drawing/2014/main" id="{CFD48ADB-DC2A-4B33-025B-023D1C609F68}"/>
              </a:ext>
            </a:extLst>
          </p:cNvPr>
          <p:cNvSpPr txBox="1"/>
          <p:nvPr/>
        </p:nvSpPr>
        <p:spPr>
          <a:xfrm>
            <a:off x="755659" y="2508443"/>
            <a:ext cx="3029025" cy="646331"/>
          </a:xfrm>
          <a:prstGeom prst="rect">
            <a:avLst/>
          </a:prstGeom>
          <a:noFill/>
        </p:spPr>
        <p:txBody>
          <a:bodyPr wrap="square">
            <a:spAutoFit/>
          </a:bodyPr>
          <a:lstStyle/>
          <a:p>
            <a:r>
              <a:rPr lang="en-US" sz="1800" dirty="0"/>
              <a:t>A partial sentence:</a:t>
            </a:r>
            <a:br>
              <a:rPr lang="en-US" sz="1800" dirty="0"/>
            </a:br>
            <a:r>
              <a:rPr lang="en-US" sz="1800" dirty="0"/>
              <a:t>X=The cat is on the _??_</a:t>
            </a:r>
          </a:p>
        </p:txBody>
      </p:sp>
      <p:cxnSp>
        <p:nvCxnSpPr>
          <p:cNvPr id="10" name="Straight Arrow Connector 9">
            <a:extLst>
              <a:ext uri="{FF2B5EF4-FFF2-40B4-BE49-F238E27FC236}">
                <a16:creationId xmlns:a16="http://schemas.microsoft.com/office/drawing/2014/main" id="{2036BA26-BE17-ABE4-BC17-D20383A26BB3}"/>
              </a:ext>
            </a:extLst>
          </p:cNvPr>
          <p:cNvCxnSpPr>
            <a:cxnSpLocks/>
          </p:cNvCxnSpPr>
          <p:nvPr/>
        </p:nvCxnSpPr>
        <p:spPr>
          <a:xfrm>
            <a:off x="5278538" y="3012706"/>
            <a:ext cx="32008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E209B36-2804-80AD-86FC-CEF322024E00}"/>
              </a:ext>
            </a:extLst>
          </p:cNvPr>
          <p:cNvCxnSpPr>
            <a:cxnSpLocks/>
          </p:cNvCxnSpPr>
          <p:nvPr/>
        </p:nvCxnSpPr>
        <p:spPr>
          <a:xfrm>
            <a:off x="3543109" y="3007027"/>
            <a:ext cx="43209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4D7BCA2E-7173-C120-D6C4-1C3E3E916A1F}"/>
              </a:ext>
            </a:extLst>
          </p:cNvPr>
          <p:cNvSpPr/>
          <p:nvPr/>
        </p:nvSpPr>
        <p:spPr>
          <a:xfrm>
            <a:off x="5647584" y="2452878"/>
            <a:ext cx="199075" cy="1126802"/>
          </a:xfrm>
          <a:prstGeom prst="leftBrace">
            <a:avLst>
              <a:gd name="adj1" fmla="val 11813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3" name="TextBox 12">
            <a:extLst>
              <a:ext uri="{FF2B5EF4-FFF2-40B4-BE49-F238E27FC236}">
                <a16:creationId xmlns:a16="http://schemas.microsoft.com/office/drawing/2014/main" id="{0AE644A6-C91B-86E0-AF47-EA401F8ABC3C}"/>
              </a:ext>
            </a:extLst>
          </p:cNvPr>
          <p:cNvSpPr txBox="1"/>
          <p:nvPr/>
        </p:nvSpPr>
        <p:spPr>
          <a:xfrm>
            <a:off x="5791847" y="2316149"/>
            <a:ext cx="1977160" cy="1938992"/>
          </a:xfrm>
          <a:prstGeom prst="rect">
            <a:avLst/>
          </a:prstGeom>
          <a:noFill/>
        </p:spPr>
        <p:txBody>
          <a:bodyPr wrap="square">
            <a:spAutoFit/>
          </a:bodyPr>
          <a:lstStyle/>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roof|X</a:t>
            </a:r>
            <a:r>
              <a:rPr lang="en-US" sz="1500" dirty="0">
                <a:latin typeface="Tahoma" panose="020B0604030504040204" pitchFamily="34" charset="0"/>
                <a:ea typeface="Tahoma" panose="020B0604030504040204" pitchFamily="34" charset="0"/>
                <a:cs typeface="Tahoma" panose="020B0604030504040204" pitchFamily="34" charset="0"/>
              </a:rPr>
              <a:t>)=1/5</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tree|X</a:t>
            </a:r>
            <a:r>
              <a:rPr lang="en-US" sz="1500" dirty="0">
                <a:latin typeface="Tahoma" panose="020B0604030504040204" pitchFamily="34" charset="0"/>
                <a:ea typeface="Tahoma" panose="020B0604030504040204" pitchFamily="34" charset="0"/>
                <a:cs typeface="Tahoma" panose="020B0604030504040204" pitchFamily="34" charset="0"/>
              </a:rPr>
              <a:t>)=1/5</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table|X</a:t>
            </a:r>
            <a:r>
              <a:rPr lang="en-US" sz="1500" dirty="0">
                <a:latin typeface="Tahoma" panose="020B0604030504040204" pitchFamily="34" charset="0"/>
                <a:ea typeface="Tahoma" panose="020B0604030504040204" pitchFamily="34" charset="0"/>
                <a:cs typeface="Tahoma" panose="020B0604030504040204" pitchFamily="34" charset="0"/>
              </a:rPr>
              <a:t>)=1/5</a:t>
            </a:r>
            <a:br>
              <a:rPr lang="en-US" sz="1500" dirty="0">
                <a:latin typeface="Tahoma" panose="020B0604030504040204" pitchFamily="34" charset="0"/>
                <a:ea typeface="Tahoma" panose="020B0604030504040204" pitchFamily="34" charset="0"/>
                <a:cs typeface="Tahoma" panose="020B0604030504040204" pitchFamily="34" charset="0"/>
              </a:rPr>
            </a:br>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mat|X</a:t>
            </a:r>
            <a:r>
              <a:rPr lang="en-US" sz="1500" dirty="0">
                <a:latin typeface="Tahoma" panose="020B0604030504040204" pitchFamily="34" charset="0"/>
                <a:ea typeface="Tahoma" panose="020B0604030504040204" pitchFamily="34" charset="0"/>
                <a:cs typeface="Tahoma" panose="020B0604030504040204" pitchFamily="34" charset="0"/>
              </a:rPr>
              <a:t>)=1/5</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wall|X</a:t>
            </a:r>
            <a:r>
              <a:rPr lang="en-US" sz="1500" dirty="0">
                <a:latin typeface="Tahoma" panose="020B0604030504040204" pitchFamily="34" charset="0"/>
                <a:ea typeface="Tahoma" panose="020B0604030504040204" pitchFamily="34" charset="0"/>
                <a:cs typeface="Tahoma" panose="020B0604030504040204" pitchFamily="34" charset="0"/>
              </a:rPr>
              <a:t>)=1/5</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physics|X</a:t>
            </a:r>
            <a:r>
              <a:rPr lang="en-US" sz="1500" dirty="0">
                <a:latin typeface="Tahoma" panose="020B0604030504040204" pitchFamily="34" charset="0"/>
                <a:ea typeface="Tahoma" panose="020B0604030504040204" pitchFamily="34" charset="0"/>
                <a:cs typeface="Tahoma" panose="020B0604030504040204" pitchFamily="34" charset="0"/>
              </a:rPr>
              <a:t>)=0</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tesla|X</a:t>
            </a:r>
            <a:r>
              <a:rPr lang="en-US" sz="1500" dirty="0">
                <a:latin typeface="Tahoma" panose="020B0604030504040204" pitchFamily="34" charset="0"/>
                <a:ea typeface="Tahoma" panose="020B0604030504040204" pitchFamily="34" charset="0"/>
                <a:cs typeface="Tahoma" panose="020B0604030504040204" pitchFamily="34" charset="0"/>
              </a:rPr>
              <a:t>)=0</a:t>
            </a:r>
          </a:p>
          <a:p>
            <a:r>
              <a:rPr lang="en-US" sz="1500" dirty="0">
                <a:latin typeface="Tahoma" panose="020B0604030504040204" pitchFamily="34" charset="0"/>
                <a:ea typeface="Tahoma" panose="020B0604030504040204" pitchFamily="34" charset="0"/>
                <a:cs typeface="Tahoma" panose="020B0604030504040204" pitchFamily="34" charset="0"/>
              </a:rPr>
              <a:t>…</a:t>
            </a:r>
          </a:p>
        </p:txBody>
      </p:sp>
      <p:sp>
        <p:nvSpPr>
          <p:cNvPr id="14" name="TextBox 13">
            <a:extLst>
              <a:ext uri="{FF2B5EF4-FFF2-40B4-BE49-F238E27FC236}">
                <a16:creationId xmlns:a16="http://schemas.microsoft.com/office/drawing/2014/main" id="{3DAC610C-0AA1-25FB-6BBF-2E4E5488ADAC}"/>
              </a:ext>
            </a:extLst>
          </p:cNvPr>
          <p:cNvSpPr txBox="1"/>
          <p:nvPr/>
        </p:nvSpPr>
        <p:spPr>
          <a:xfrm>
            <a:off x="7272867" y="3380484"/>
            <a:ext cx="1828799" cy="857542"/>
          </a:xfrm>
          <a:prstGeom prst="wedgeRoundRectCallout">
            <a:avLst>
              <a:gd name="adj1" fmla="val -42109"/>
              <a:gd name="adj2" fmla="val -8984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165100" marR="157480" algn="ctr">
              <a:lnSpc>
                <a:spcPct val="101899"/>
              </a:lnSpc>
              <a:spcBef>
                <a:spcPts val="245"/>
              </a:spcBef>
            </a:pPr>
            <a:r>
              <a:rPr lang="en-US" sz="1200" dirty="0">
                <a:latin typeface="Corbel" panose="020B0503020204020204" pitchFamily="34" charset="0"/>
                <a:cs typeface="Arial"/>
              </a:rPr>
              <a:t>Our LM has narrowed down the right continuation to one of these five words.</a:t>
            </a:r>
          </a:p>
        </p:txBody>
      </p:sp>
      <p:sp>
        <p:nvSpPr>
          <p:cNvPr id="15" name="Right Bracket 14">
            <a:extLst>
              <a:ext uri="{FF2B5EF4-FFF2-40B4-BE49-F238E27FC236}">
                <a16:creationId xmlns:a16="http://schemas.microsoft.com/office/drawing/2014/main" id="{292DE82E-46A3-8C57-65A2-094D6CE0BBAB}"/>
              </a:ext>
            </a:extLst>
          </p:cNvPr>
          <p:cNvSpPr/>
          <p:nvPr/>
        </p:nvSpPr>
        <p:spPr>
          <a:xfrm>
            <a:off x="7188201" y="2394835"/>
            <a:ext cx="127000" cy="1107694"/>
          </a:xfrm>
          <a:prstGeom prst="rightBracket">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6189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P spid="5" grpId="0" animBg="1"/>
      <p:bldP spid="7" grpId="0"/>
      <p:bldP spid="12" grpId="0" animBg="1"/>
      <p:bldP spid="13" grpId="0"/>
      <p:bldP spid="14" grpId="0" animBg="1"/>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4FE5C-3E85-3074-6403-FAD0B3BA2EA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A2B915-AD3C-FBE9-707D-955915C99BD6}"/>
              </a:ext>
            </a:extLst>
          </p:cNvPr>
          <p:cNvSpPr>
            <a:spLocks noGrp="1"/>
          </p:cNvSpPr>
          <p:nvPr>
            <p:ph type="body" sz="quarter" idx="16"/>
          </p:nvPr>
        </p:nvSpPr>
        <p:spPr/>
        <p:txBody>
          <a:bodyPr/>
          <a:lstStyle/>
          <a:p>
            <a:r>
              <a:rPr lang="en-US" sz="1800" b="1" dirty="0">
                <a:solidFill>
                  <a:schemeClr val="tx1"/>
                </a:solidFill>
              </a:rPr>
              <a:t>Quiz:</a:t>
            </a:r>
            <a:r>
              <a:rPr lang="en-US" sz="1800" dirty="0">
                <a:solidFill>
                  <a:schemeClr val="tx1"/>
                </a:solidFill>
              </a:rPr>
              <a:t> let’s </a:t>
            </a:r>
            <a:r>
              <a:rPr lang="en-US" sz="1800" dirty="0"/>
              <a:t>we evaluate an </a:t>
            </a:r>
            <a:r>
              <a:rPr lang="en-US" sz="1800" dirty="0">
                <a:solidFill>
                  <a:srgbClr val="289A00"/>
                </a:solidFill>
              </a:rPr>
              <a:t>exact</a:t>
            </a:r>
            <a:r>
              <a:rPr lang="en-US" sz="1800" dirty="0"/>
              <a:t> (!!) model of language, i.e., our model always knows what exact word should follow a given context. What is the perplexity of this model? </a:t>
            </a:r>
          </a:p>
          <a:p>
            <a:endParaRPr lang="en-US" sz="1800" dirty="0">
              <a:solidFill>
                <a:schemeClr val="tx1"/>
              </a:solidFill>
            </a:endParaRPr>
          </a:p>
          <a:p>
            <a:endParaRPr lang="en-US" dirty="0"/>
          </a:p>
          <a:p>
            <a:endParaRPr lang="en-US" dirty="0"/>
          </a:p>
        </p:txBody>
      </p:sp>
      <p:sp>
        <p:nvSpPr>
          <p:cNvPr id="8" name="Title 1">
            <a:extLst>
              <a:ext uri="{FF2B5EF4-FFF2-40B4-BE49-F238E27FC236}">
                <a16:creationId xmlns:a16="http://schemas.microsoft.com/office/drawing/2014/main" id="{584EC6B3-0DDB-760F-2E06-1EA639B94CF0}"/>
              </a:ext>
            </a:extLst>
          </p:cNvPr>
          <p:cNvSpPr>
            <a:spLocks noGrp="1"/>
          </p:cNvSpPr>
          <p:nvPr>
            <p:ph type="title"/>
          </p:nvPr>
        </p:nvSpPr>
        <p:spPr>
          <a:xfrm>
            <a:off x="294639" y="107119"/>
            <a:ext cx="9139293" cy="857542"/>
          </a:xfrm>
        </p:spPr>
        <p:txBody>
          <a:bodyPr>
            <a:normAutofit/>
          </a:bodyPr>
          <a:lstStyle/>
          <a:p>
            <a:r>
              <a:rPr lang="en-US" dirty="0"/>
              <a:t>Intuition-building Quizzes (2)</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FA53A4-7900-9778-D0CF-AFDA97649856}"/>
                  </a:ext>
                </a:extLst>
              </p:cNvPr>
              <p:cNvSpPr txBox="1"/>
              <p:nvPr/>
            </p:nvSpPr>
            <p:spPr>
              <a:xfrm>
                <a:off x="904240" y="3741239"/>
                <a:ext cx="7665201" cy="596830"/>
              </a:xfrm>
              <a:prstGeom prst="rect">
                <a:avLst/>
              </a:prstGeom>
              <a:noFill/>
            </p:spPr>
            <p:txBody>
              <a:bodyPr wrap="square">
                <a:spAutoFit/>
              </a:bodyPr>
              <a:lstStyle/>
              <a:p>
                <a14:m>
                  <m:oMath xmlns:m="http://schemas.openxmlformats.org/officeDocument/2006/math">
                    <m:r>
                      <a:rPr lang="en-US" sz="2400" smtClean="0">
                        <a:latin typeface="Cambria Math" panose="02040503050406030204" pitchFamily="18" charset="0"/>
                      </a:rPr>
                      <m:t>∀</m:t>
                    </m:r>
                    <m:r>
                      <a:rPr lang="en-US" sz="2400" smtClean="0">
                        <a:latin typeface="Cambria Math" panose="02040503050406030204" pitchFamily="18" charset="0"/>
                      </a:rPr>
                      <m:t>𝑤</m:t>
                    </m:r>
                    <m:r>
                      <a:rPr lang="en-US" sz="2400" smtClean="0">
                        <a:latin typeface="Cambria Math" panose="02040503050406030204" pitchFamily="18" charset="0"/>
                      </a:rPr>
                      <m:t>∈</m:t>
                    </m:r>
                    <m:r>
                      <a:rPr lang="en-US" sz="2400" smtClean="0">
                        <a:latin typeface="Cambria Math" panose="02040503050406030204" pitchFamily="18" charset="0"/>
                      </a:rPr>
                      <m:t>𝑉</m:t>
                    </m:r>
                    <m:r>
                      <a:rPr lang="en-US" sz="2400" smtClean="0">
                        <a:latin typeface="Cambria Math" panose="02040503050406030204" pitchFamily="18" charset="0"/>
                      </a:rPr>
                      <m:t>:</m:t>
                    </m:r>
                    <m:r>
                      <a:rPr lang="en-US" sz="2400" smtClean="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r>
                      <a:rPr lang="en-US" sz="2400" smtClean="0">
                        <a:latin typeface="Cambria Math" panose="02040503050406030204" pitchFamily="18" charset="0"/>
                      </a:rPr>
                      <m:t>=1  ⇒ </m:t>
                    </m:r>
                    <m:r>
                      <m:rPr>
                        <m:sty m:val="p"/>
                      </m:rPr>
                      <a:rPr lang="en-US" sz="2400">
                        <a:latin typeface="Cambria Math" panose="02040503050406030204" pitchFamily="18" charset="0"/>
                      </a:rPr>
                      <m:t>ppl</m:t>
                    </m:r>
                    <m:d>
                      <m:dPr>
                        <m:ctrlPr>
                          <a:rPr lang="en-US" sz="2400" i="1">
                            <a:latin typeface="Cambria Math" panose="02040503050406030204" pitchFamily="18" charset="0"/>
                          </a:rPr>
                        </m:ctrlPr>
                      </m:dPr>
                      <m:e>
                        <m:r>
                          <a:rPr lang="en-US" sz="2400">
                            <a:latin typeface="Cambria Math" panose="02040503050406030204" pitchFamily="18" charset="0"/>
                          </a:rPr>
                          <m:t>𝐷</m:t>
                        </m:r>
                      </m:e>
                    </m:d>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a:latin typeface="Cambria Math" panose="02040503050406030204" pitchFamily="18" charset="0"/>
                          </a:rPr>
                          <m:t>2</m:t>
                        </m:r>
                      </m:e>
                      <m:sup>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b="0" i="1" smtClean="0">
                                <a:latin typeface="Cambria Math" panose="02040503050406030204" pitchFamily="18" charset="0"/>
                              </a:rPr>
                              <m:t>𝑛</m:t>
                            </m:r>
                          </m:den>
                        </m:f>
                        <m:r>
                          <a:rPr lang="en-US" sz="2400" smtClean="0">
                            <a:latin typeface="Cambria Math" panose="02040503050406030204" pitchFamily="18" charset="0"/>
                          </a:rPr>
                          <m:t> </m:t>
                        </m:r>
                        <m:r>
                          <a:rPr lang="en-US" sz="2400" smtClean="0">
                            <a:latin typeface="Cambria Math" panose="02040503050406030204" pitchFamily="18" charset="0"/>
                          </a:rPr>
                          <m:t>𝑛</m:t>
                        </m:r>
                        <m:func>
                          <m:funcPr>
                            <m:ctrlPr>
                              <a:rPr lang="en-US" sz="2400" i="1" smtClean="0">
                                <a:latin typeface="Cambria Math" panose="02040503050406030204" pitchFamily="18" charset="0"/>
                              </a:rPr>
                            </m:ctrlPr>
                          </m:funcPr>
                          <m:fName>
                            <m:sSub>
                              <m:sSubPr>
                                <m:ctrlPr>
                                  <a:rPr lang="en-US" sz="2400" i="1" smtClean="0">
                                    <a:latin typeface="Cambria Math" panose="02040503050406030204" pitchFamily="18" charset="0"/>
                                  </a:rPr>
                                </m:ctrlPr>
                              </m:sSubPr>
                              <m:e>
                                <m:r>
                                  <m:rPr>
                                    <m:sty m:val="p"/>
                                  </m:rPr>
                                  <a:rPr lang="en-US" sz="2400" smtClean="0">
                                    <a:latin typeface="Cambria Math" panose="02040503050406030204" pitchFamily="18" charset="0"/>
                                  </a:rPr>
                                  <m:t>log</m:t>
                                </m:r>
                              </m:e>
                              <m:sub>
                                <m:r>
                                  <a:rPr lang="en-US" sz="2400" smtClean="0">
                                    <a:latin typeface="Cambria Math" panose="02040503050406030204" pitchFamily="18" charset="0"/>
                                  </a:rPr>
                                  <m:t>2</m:t>
                                </m:r>
                              </m:sub>
                            </m:sSub>
                          </m:fName>
                          <m:e>
                            <m:r>
                              <a:rPr lang="en-US" sz="2400" smtClean="0">
                                <a:latin typeface="Cambria Math" panose="02040503050406030204" pitchFamily="18" charset="0"/>
                              </a:rPr>
                              <m:t>1</m:t>
                            </m:r>
                          </m:e>
                        </m:func>
                        <m:r>
                          <a:rPr lang="en-US" sz="2400">
                            <a:latin typeface="Cambria Math" panose="02040503050406030204" pitchFamily="18" charset="0"/>
                          </a:rPr>
                          <m:t> </m:t>
                        </m:r>
                      </m:sup>
                    </m:sSup>
                    <m:r>
                      <a:rPr lang="en-US" sz="2400" smtClean="0">
                        <a:latin typeface="Cambria Math" panose="02040503050406030204" pitchFamily="18" charset="0"/>
                      </a:rPr>
                      <m:t>=1</m:t>
                    </m:r>
                  </m:oMath>
                </a14:m>
                <a:r>
                  <a:rPr lang="en-US" sz="2400" dirty="0">
                    <a:latin typeface="Cambria Math" panose="02040503050406030204" pitchFamily="18" charset="0"/>
                  </a:rPr>
                  <a:t> </a:t>
                </a:r>
              </a:p>
            </p:txBody>
          </p:sp>
        </mc:Choice>
        <mc:Fallback xmlns="">
          <p:sp>
            <p:nvSpPr>
              <p:cNvPr id="2" name="TextBox 1">
                <a:extLst>
                  <a:ext uri="{FF2B5EF4-FFF2-40B4-BE49-F238E27FC236}">
                    <a16:creationId xmlns:a16="http://schemas.microsoft.com/office/drawing/2014/main" id="{F6FA53A4-7900-9778-D0CF-AFDA97649856}"/>
                  </a:ext>
                </a:extLst>
              </p:cNvPr>
              <p:cNvSpPr txBox="1">
                <a:spLocks noRot="1" noChangeAspect="1" noMove="1" noResize="1" noEditPoints="1" noAdjustHandles="1" noChangeArrowheads="1" noChangeShapeType="1" noTextEdit="1"/>
              </p:cNvSpPr>
              <p:nvPr/>
            </p:nvSpPr>
            <p:spPr>
              <a:xfrm>
                <a:off x="904240" y="3741239"/>
                <a:ext cx="7665201" cy="596830"/>
              </a:xfrm>
              <a:prstGeom prst="rect">
                <a:avLst/>
              </a:prstGeom>
              <a:blipFill>
                <a:blip r:embed="rId3"/>
                <a:stretch>
                  <a:fillRect l="-166" b="-1458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D657C53-7528-A28C-BA03-E7C6914C3598}"/>
              </a:ext>
            </a:extLst>
          </p:cNvPr>
          <p:cNvSpPr txBox="1"/>
          <p:nvPr/>
        </p:nvSpPr>
        <p:spPr>
          <a:xfrm>
            <a:off x="1617978" y="4545127"/>
            <a:ext cx="6153058" cy="406879"/>
          </a:xfrm>
          <a:prstGeom prst="wedgeRoundRectCallout">
            <a:avLst>
              <a:gd name="adj1" fmla="val 35511"/>
              <a:gd name="adj2" fmla="val -8287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165100" marR="157480" algn="ctr">
              <a:lnSpc>
                <a:spcPct val="101899"/>
              </a:lnSpc>
              <a:spcBef>
                <a:spcPts val="245"/>
              </a:spcBef>
            </a:pPr>
            <a:r>
              <a:rPr lang="en-US" sz="1800" b="1" dirty="0">
                <a:latin typeface="Corbel" panose="020B0503020204020204" pitchFamily="34" charset="0"/>
                <a:cs typeface="Arial"/>
              </a:rPr>
              <a:t>Intuition:</a:t>
            </a:r>
            <a:r>
              <a:rPr lang="en-US" sz="1800" dirty="0">
                <a:latin typeface="Corbel" panose="020B0503020204020204" pitchFamily="34" charset="0"/>
                <a:cs typeface="Arial"/>
              </a:rPr>
              <a:t> the model is indecisive among 1 (the right!) choice! </a:t>
            </a:r>
          </a:p>
        </p:txBody>
      </p:sp>
      <p:sp>
        <p:nvSpPr>
          <p:cNvPr id="5" name="Rectangle 4">
            <a:extLst>
              <a:ext uri="{FF2B5EF4-FFF2-40B4-BE49-F238E27FC236}">
                <a16:creationId xmlns:a16="http://schemas.microsoft.com/office/drawing/2014/main" id="{13B7B2FD-3502-C4E3-6094-B2B763562312}"/>
              </a:ext>
            </a:extLst>
          </p:cNvPr>
          <p:cNvSpPr/>
          <p:nvPr/>
        </p:nvSpPr>
        <p:spPr>
          <a:xfrm>
            <a:off x="4038832" y="2475914"/>
            <a:ext cx="1138276" cy="841661"/>
          </a:xfrm>
          <a:prstGeom prst="rect">
            <a:avLst/>
          </a:prstGeom>
          <a:solidFill>
            <a:schemeClr val="accent6">
              <a:lumMod val="20000"/>
              <a:lumOff val="80000"/>
            </a:schemeClr>
          </a:solid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LM</a:t>
            </a:r>
          </a:p>
        </p:txBody>
      </p:sp>
      <p:cxnSp>
        <p:nvCxnSpPr>
          <p:cNvPr id="9" name="Straight Arrow Connector 8">
            <a:extLst>
              <a:ext uri="{FF2B5EF4-FFF2-40B4-BE49-F238E27FC236}">
                <a16:creationId xmlns:a16="http://schemas.microsoft.com/office/drawing/2014/main" id="{D4BBAA31-FCFE-59F2-CA77-A4830C5A4B60}"/>
              </a:ext>
            </a:extLst>
          </p:cNvPr>
          <p:cNvCxnSpPr>
            <a:cxnSpLocks/>
          </p:cNvCxnSpPr>
          <p:nvPr/>
        </p:nvCxnSpPr>
        <p:spPr>
          <a:xfrm>
            <a:off x="5278538" y="2904792"/>
            <a:ext cx="32008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93ACF1E-1006-D718-B4F4-DF15726FB66A}"/>
              </a:ext>
            </a:extLst>
          </p:cNvPr>
          <p:cNvCxnSpPr>
            <a:cxnSpLocks/>
          </p:cNvCxnSpPr>
          <p:nvPr/>
        </p:nvCxnSpPr>
        <p:spPr>
          <a:xfrm>
            <a:off x="3543109" y="2904792"/>
            <a:ext cx="43209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67EABE3-119B-7146-0BFF-EBFE07919732}"/>
              </a:ext>
            </a:extLst>
          </p:cNvPr>
          <p:cNvSpPr/>
          <p:nvPr/>
        </p:nvSpPr>
        <p:spPr>
          <a:xfrm>
            <a:off x="5647585" y="2387299"/>
            <a:ext cx="169664" cy="972611"/>
          </a:xfrm>
          <a:prstGeom prst="leftBrace">
            <a:avLst>
              <a:gd name="adj1" fmla="val 11813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2" name="TextBox 11">
            <a:extLst>
              <a:ext uri="{FF2B5EF4-FFF2-40B4-BE49-F238E27FC236}">
                <a16:creationId xmlns:a16="http://schemas.microsoft.com/office/drawing/2014/main" id="{00463745-27D7-A70B-F2C8-2EB79D7DE2B3}"/>
              </a:ext>
            </a:extLst>
          </p:cNvPr>
          <p:cNvSpPr txBox="1"/>
          <p:nvPr/>
        </p:nvSpPr>
        <p:spPr>
          <a:xfrm>
            <a:off x="5901915" y="2326876"/>
            <a:ext cx="1977160" cy="1015663"/>
          </a:xfrm>
          <a:prstGeom prst="rect">
            <a:avLst/>
          </a:prstGeom>
          <a:noFill/>
        </p:spPr>
        <p:txBody>
          <a:bodyPr wrap="square">
            <a:spAutoFit/>
          </a:bodyPr>
          <a:lstStyle/>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mat|X</a:t>
            </a:r>
            <a:r>
              <a:rPr lang="en-US" sz="1500" dirty="0">
                <a:latin typeface="Tahoma" panose="020B0604030504040204" pitchFamily="34" charset="0"/>
                <a:ea typeface="Tahoma" panose="020B0604030504040204" pitchFamily="34" charset="0"/>
                <a:cs typeface="Tahoma" panose="020B0604030504040204" pitchFamily="34" charset="0"/>
              </a:rPr>
              <a:t>)=1</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physics|X</a:t>
            </a:r>
            <a:r>
              <a:rPr lang="en-US" sz="1500" dirty="0">
                <a:latin typeface="Tahoma" panose="020B0604030504040204" pitchFamily="34" charset="0"/>
                <a:ea typeface="Tahoma" panose="020B0604030504040204" pitchFamily="34" charset="0"/>
                <a:cs typeface="Tahoma" panose="020B0604030504040204" pitchFamily="34" charset="0"/>
              </a:rPr>
              <a:t>)=0</a:t>
            </a:r>
          </a:p>
          <a:p>
            <a:r>
              <a:rPr lang="en-US" sz="1500" b="1" dirty="0">
                <a:latin typeface="Tahoma" panose="020B0604030504040204" pitchFamily="34" charset="0"/>
                <a:ea typeface="Tahoma" panose="020B0604030504040204" pitchFamily="34" charset="0"/>
                <a:cs typeface="Tahoma" panose="020B0604030504040204" pitchFamily="34" charset="0"/>
              </a:rPr>
              <a:t>P</a:t>
            </a:r>
            <a:r>
              <a:rPr lang="en-US" sz="1500" dirty="0">
                <a:latin typeface="Tahoma" panose="020B0604030504040204" pitchFamily="34" charset="0"/>
                <a:ea typeface="Tahoma" panose="020B0604030504040204" pitchFamily="34" charset="0"/>
                <a:cs typeface="Tahoma" panose="020B0604030504040204" pitchFamily="34" charset="0"/>
              </a:rPr>
              <a:t>(</a:t>
            </a:r>
            <a:r>
              <a:rPr lang="en-US" sz="1500" dirty="0" err="1">
                <a:latin typeface="Tahoma" panose="020B0604030504040204" pitchFamily="34" charset="0"/>
                <a:ea typeface="Tahoma" panose="020B0604030504040204" pitchFamily="34" charset="0"/>
                <a:cs typeface="Tahoma" panose="020B0604030504040204" pitchFamily="34" charset="0"/>
              </a:rPr>
              <a:t>tesla|X</a:t>
            </a:r>
            <a:r>
              <a:rPr lang="en-US" sz="1500" dirty="0">
                <a:latin typeface="Tahoma" panose="020B0604030504040204" pitchFamily="34" charset="0"/>
                <a:ea typeface="Tahoma" panose="020B0604030504040204" pitchFamily="34" charset="0"/>
                <a:cs typeface="Tahoma" panose="020B0604030504040204" pitchFamily="34" charset="0"/>
              </a:rPr>
              <a:t>)=0</a:t>
            </a:r>
          </a:p>
          <a:p>
            <a:r>
              <a:rPr lang="en-US" sz="1500" dirty="0">
                <a:latin typeface="Tahoma" panose="020B0604030504040204" pitchFamily="34" charset="0"/>
                <a:ea typeface="Tahoma" panose="020B0604030504040204" pitchFamily="34" charset="0"/>
                <a:cs typeface="Tahoma" panose="020B0604030504040204" pitchFamily="34" charset="0"/>
              </a:rPr>
              <a:t>…</a:t>
            </a:r>
          </a:p>
        </p:txBody>
      </p:sp>
      <p:sp>
        <p:nvSpPr>
          <p:cNvPr id="16" name="TextBox 15">
            <a:extLst>
              <a:ext uri="{FF2B5EF4-FFF2-40B4-BE49-F238E27FC236}">
                <a16:creationId xmlns:a16="http://schemas.microsoft.com/office/drawing/2014/main" id="{293331BA-ADF5-D994-D8B8-A3B1550F8849}"/>
              </a:ext>
            </a:extLst>
          </p:cNvPr>
          <p:cNvSpPr txBox="1"/>
          <p:nvPr/>
        </p:nvSpPr>
        <p:spPr>
          <a:xfrm>
            <a:off x="7286504" y="2325082"/>
            <a:ext cx="1185142" cy="923330"/>
          </a:xfrm>
          <a:prstGeom prst="rect">
            <a:avLst/>
          </a:prstGeom>
          <a:noFill/>
        </p:spPr>
        <p:txBody>
          <a:bodyPr wrap="square">
            <a:spAutoFit/>
          </a:bodyPr>
          <a:lstStyle/>
          <a:p>
            <a:r>
              <a:rPr lang="en-US" sz="5400" dirty="0"/>
              <a:t>🪄</a:t>
            </a:r>
          </a:p>
        </p:txBody>
      </p:sp>
      <p:sp>
        <p:nvSpPr>
          <p:cNvPr id="18" name="TextBox 17">
            <a:extLst>
              <a:ext uri="{FF2B5EF4-FFF2-40B4-BE49-F238E27FC236}">
                <a16:creationId xmlns:a16="http://schemas.microsoft.com/office/drawing/2014/main" id="{BBAF68A7-AD3D-B259-2A52-28167FFB1691}"/>
              </a:ext>
            </a:extLst>
          </p:cNvPr>
          <p:cNvSpPr txBox="1"/>
          <p:nvPr/>
        </p:nvSpPr>
        <p:spPr>
          <a:xfrm>
            <a:off x="755659" y="2493981"/>
            <a:ext cx="3029025" cy="646331"/>
          </a:xfrm>
          <a:prstGeom prst="rect">
            <a:avLst/>
          </a:prstGeom>
          <a:noFill/>
        </p:spPr>
        <p:txBody>
          <a:bodyPr wrap="square">
            <a:spAutoFit/>
          </a:bodyPr>
          <a:lstStyle/>
          <a:p>
            <a:r>
              <a:rPr lang="en-US" sz="1800" dirty="0"/>
              <a:t>A partial sentence:</a:t>
            </a:r>
            <a:br>
              <a:rPr lang="en-US" sz="1800" dirty="0"/>
            </a:br>
            <a:r>
              <a:rPr lang="en-US" sz="1800" dirty="0"/>
              <a:t>X=The cat is on the _??_</a:t>
            </a:r>
          </a:p>
        </p:txBody>
      </p:sp>
    </p:spTree>
    <p:extLst>
      <p:ext uri="{BB962C8B-B14F-4D97-AF65-F5344CB8AC3E}">
        <p14:creationId xmlns:p14="http://schemas.microsoft.com/office/powerpoint/2010/main" val="386546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a:t>
            </a:r>
          </a:p>
        </p:txBody>
      </p:sp>
      <p:sp>
        <p:nvSpPr>
          <p:cNvPr id="2" name="Slide Number Placeholder 1">
            <a:extLst>
              <a:ext uri="{FF2B5EF4-FFF2-40B4-BE49-F238E27FC236}">
                <a16:creationId xmlns:a16="http://schemas.microsoft.com/office/drawing/2014/main" id="{F6BE07AD-AD61-315D-E088-5308DAE1EDEA}"/>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7</a:t>
            </a:fld>
            <a:endParaRPr lang="en-US" dirty="0"/>
          </a:p>
        </p:txBody>
      </p:sp>
    </p:spTree>
    <p:extLst>
      <p:ext uri="{BB962C8B-B14F-4D97-AF65-F5344CB8AC3E}">
        <p14:creationId xmlns:p14="http://schemas.microsoft.com/office/powerpoint/2010/main" val="17471167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p:txBody>
          <a:bodyPr>
            <a:normAutofit/>
          </a:bodyPr>
          <a:lstStyle/>
          <a:p>
            <a:r>
              <a:rPr lang="en-US" sz="2500" dirty="0">
                <a:solidFill>
                  <a:srgbClr val="002060"/>
                </a:solidFill>
              </a:rPr>
              <a:t>Perplexity: Summary </a:t>
            </a:r>
          </a:p>
        </p:txBody>
      </p:sp>
      <p:sp>
        <p:nvSpPr>
          <p:cNvPr id="4" name="Text Placeholder 3">
            <a:extLst>
              <a:ext uri="{FF2B5EF4-FFF2-40B4-BE49-F238E27FC236}">
                <a16:creationId xmlns:a16="http://schemas.microsoft.com/office/drawing/2014/main" id="{E4989E92-631A-4344-F740-79586FA95BB8}"/>
              </a:ext>
            </a:extLst>
          </p:cNvPr>
          <p:cNvSpPr>
            <a:spLocks noGrp="1"/>
          </p:cNvSpPr>
          <p:nvPr>
            <p:ph type="body" sz="quarter" idx="16"/>
          </p:nvPr>
        </p:nvSpPr>
        <p:spPr/>
        <p:txBody>
          <a:bodyPr/>
          <a:lstStyle/>
          <a:p>
            <a:endParaRPr lang="en-US" dirty="0"/>
          </a:p>
          <a:p>
            <a:endParaRPr lang="en-US" dirty="0"/>
          </a:p>
          <a:p>
            <a:r>
              <a:rPr lang="en-US" sz="1600" dirty="0"/>
              <a:t>Perplexity is a measure of model’s </a:t>
            </a:r>
            <a:r>
              <a:rPr lang="en-US" sz="1600" dirty="0">
                <a:solidFill>
                  <a:srgbClr val="C00000"/>
                </a:solidFill>
              </a:rPr>
              <a:t>uncertainty about next word </a:t>
            </a:r>
            <a:r>
              <a:rPr lang="en-US" sz="1600" dirty="0"/>
              <a:t>(aka </a:t>
            </a:r>
            <a:r>
              <a:rPr lang="en-US" sz="1600" dirty="0">
                <a:solidFill>
                  <a:srgbClr val="C00000"/>
                </a:solidFill>
              </a:rPr>
              <a:t>”average branching factor”</a:t>
            </a:r>
            <a:r>
              <a:rPr lang="en-US" sz="1600" dirty="0"/>
              <a:t>). </a:t>
            </a:r>
          </a:p>
          <a:p>
            <a:pPr lvl="1"/>
            <a:r>
              <a:rPr lang="en-US" dirty="0"/>
              <a:t>The larger the number of vocabulary, the more options there to choose from. </a:t>
            </a:r>
          </a:p>
          <a:p>
            <a:pPr lvl="1"/>
            <a:r>
              <a:rPr lang="en-US" dirty="0"/>
              <a:t>(the choice of atomic units of language impacts PPL — more on this later)</a:t>
            </a:r>
          </a:p>
          <a:p>
            <a:endParaRPr lang="en-US" dirty="0"/>
          </a:p>
          <a:p>
            <a:r>
              <a:rPr lang="en-US" sz="1600" dirty="0"/>
              <a:t>Perplexity ranges between </a:t>
            </a:r>
            <a:r>
              <a:rPr lang="en-US" sz="1600" dirty="0">
                <a:solidFill>
                  <a:srgbClr val="C00000"/>
                </a:solidFill>
              </a:rPr>
              <a:t>1 </a:t>
            </a:r>
            <a:r>
              <a:rPr lang="en-US" sz="1600" dirty="0"/>
              <a:t>and</a:t>
            </a:r>
            <a:r>
              <a:rPr lang="en-US" sz="1600" dirty="0">
                <a:solidFill>
                  <a:srgbClr val="C00000"/>
                </a:solidFill>
              </a:rPr>
              <a:t> |V|</a:t>
            </a:r>
            <a:r>
              <a:rPr lang="en-US" sz="1600" dirty="0"/>
              <a:t>. </a:t>
            </a:r>
          </a:p>
          <a:p>
            <a:endParaRPr lang="en-US" dirty="0"/>
          </a:p>
          <a:p>
            <a:r>
              <a:rPr lang="en-US" dirty="0"/>
              <a:t>We prefer LMs with </a:t>
            </a:r>
            <a:r>
              <a:rPr lang="en-US" dirty="0">
                <a:solidFill>
                  <a:srgbClr val="C00000"/>
                </a:solidFill>
              </a:rPr>
              <a:t>lower </a:t>
            </a:r>
            <a:r>
              <a:rPr lang="en-US" dirty="0"/>
              <a:t>perplexity.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06CC0FF-843E-B111-49F7-1CEA481C40CC}"/>
                  </a:ext>
                </a:extLst>
              </p:cNvPr>
              <p:cNvSpPr txBox="1"/>
              <p:nvPr/>
            </p:nvSpPr>
            <p:spPr>
              <a:xfrm>
                <a:off x="339017" y="1176777"/>
                <a:ext cx="8539456" cy="615874"/>
              </a:xfrm>
              <a:prstGeom prst="rect">
                <a:avLst/>
              </a:prstGeom>
              <a:noFill/>
            </p:spPr>
            <p:txBody>
              <a:bodyPr wrap="square">
                <a:spAutoFit/>
              </a:bodyPr>
              <a:lstStyle/>
              <a:p>
                <a:pPr lvl="1"/>
                <a14:m>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b="0" i="1" smtClean="0">
                            <a:latin typeface="Cambria Math" panose="02040503050406030204" pitchFamily="18" charset="0"/>
                          </a:rPr>
                          <m:t>𝐻</m:t>
                        </m:r>
                      </m:sup>
                    </m:sSup>
                    <m:r>
                      <a:rPr lang="en-US" sz="2400" smtClean="0">
                        <a:latin typeface="Cambria Math" panose="02040503050406030204" pitchFamily="18" charset="0"/>
                      </a:rPr>
                      <m:t>, </m:t>
                    </m:r>
                  </m:oMath>
                </a14:m>
                <a:r>
                  <a:rPr lang="en-US" sz="2400" dirty="0">
                    <a:latin typeface="Corbel" panose="020B0503020204020204" pitchFamily="34" charset="0"/>
                  </a:rPr>
                  <a:t> where </a:t>
                </a:r>
                <a14:m>
                  <m:oMath xmlns:m="http://schemas.openxmlformats.org/officeDocument/2006/math">
                    <m:r>
                      <a:rPr lang="en-US" sz="2400" b="0" i="1" smtClean="0">
                        <a:latin typeface="Cambria Math" panose="02040503050406030204" pitchFamily="18" charset="0"/>
                      </a:rPr>
                      <m:t>𝐻</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a14:m>
                <a:endParaRPr lang="en-US" sz="2400" dirty="0">
                  <a:latin typeface="Corbel" panose="020B0503020204020204" pitchFamily="34" charset="0"/>
                </a:endParaRPr>
              </a:p>
            </p:txBody>
          </p:sp>
        </mc:Choice>
        <mc:Fallback xmlns="">
          <p:sp>
            <p:nvSpPr>
              <p:cNvPr id="7" name="TextBox 6">
                <a:extLst>
                  <a:ext uri="{FF2B5EF4-FFF2-40B4-BE49-F238E27FC236}">
                    <a16:creationId xmlns:a16="http://schemas.microsoft.com/office/drawing/2014/main" id="{606CC0FF-843E-B111-49F7-1CEA481C40CC}"/>
                  </a:ext>
                </a:extLst>
              </p:cNvPr>
              <p:cNvSpPr txBox="1">
                <a:spLocks noRot="1" noChangeAspect="1" noMove="1" noResize="1" noEditPoints="1" noAdjustHandles="1" noChangeArrowheads="1" noChangeShapeType="1" noTextEdit="1"/>
              </p:cNvSpPr>
              <p:nvPr/>
            </p:nvSpPr>
            <p:spPr>
              <a:xfrm>
                <a:off x="339017" y="1176777"/>
                <a:ext cx="8539456" cy="615874"/>
              </a:xfrm>
              <a:prstGeom prst="rect">
                <a:avLst/>
              </a:prstGeom>
              <a:blipFill>
                <a:blip r:embed="rId3"/>
                <a:stretch>
                  <a:fillRect l="-594" t="-82000" r="-446" b="-130000"/>
                </a:stretch>
              </a:blipFill>
            </p:spPr>
            <p:txBody>
              <a:bodyPr/>
              <a:lstStyle/>
              <a:p>
                <a:r>
                  <a:rPr lang="en-US">
                    <a:noFill/>
                  </a:rPr>
                  <a:t> </a:t>
                </a:r>
              </a:p>
            </p:txBody>
          </p:sp>
        </mc:Fallback>
      </mc:AlternateContent>
    </p:spTree>
    <p:extLst>
      <p:ext uri="{BB962C8B-B14F-4D97-AF65-F5344CB8AC3E}">
        <p14:creationId xmlns:p14="http://schemas.microsoft.com/office/powerpoint/2010/main" val="31640182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2F134-C81E-6AA8-12A9-2286CB924DF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CFBFF-D4FF-EE3E-74D1-E5CFA4A46C0F}"/>
              </a:ext>
            </a:extLst>
          </p:cNvPr>
          <p:cNvSpPr>
            <a:spLocks noGrp="1"/>
          </p:cNvSpPr>
          <p:nvPr>
            <p:ph type="body" sz="quarter" idx="16"/>
          </p:nvPr>
        </p:nvSpPr>
        <p:spPr/>
        <p:txBody>
          <a:bodyPr/>
          <a:lstStyle/>
          <a:p>
            <a:r>
              <a:rPr lang="en-US" dirty="0"/>
              <a:t>Remember the ppl definition:</a:t>
            </a:r>
          </a:p>
          <a:p>
            <a:endParaRPr lang="en-US" dirty="0"/>
          </a:p>
          <a:p>
            <a:endParaRPr lang="en-US" dirty="0"/>
          </a:p>
          <a:p>
            <a:endParaRPr lang="en-US" dirty="0"/>
          </a:p>
          <a:p>
            <a:r>
              <a:rPr lang="en-US" dirty="0"/>
              <a:t>Which expression corresponds to PPL of (1) unigram, (2) bigram and (3) trigram LM. </a:t>
            </a:r>
          </a:p>
          <a:p>
            <a:endParaRPr lang="en-US" dirty="0"/>
          </a:p>
          <a:p>
            <a:pPr marL="342900" lvl="1" indent="0">
              <a:buNone/>
            </a:pPr>
            <a:endParaRPr lang="en-US" dirty="0"/>
          </a:p>
          <a:p>
            <a:pPr marL="342900" lvl="1" indent="0">
              <a:buNone/>
            </a:pPr>
            <a:endParaRPr lang="en-US" dirty="0"/>
          </a:p>
          <a:p>
            <a:pPr marL="0" indent="0">
              <a:buNone/>
            </a:pPr>
            <a:endParaRPr lang="en-US" dirty="0"/>
          </a:p>
          <a:p>
            <a:endParaRPr lang="en-US" dirty="0"/>
          </a:p>
          <a:p>
            <a:endParaRPr lang="en-US" dirty="0"/>
          </a:p>
          <a:p>
            <a:pPr marL="114300" indent="0">
              <a:buNone/>
            </a:pPr>
            <a:endParaRPr lang="en-US" dirty="0"/>
          </a:p>
          <a:p>
            <a:pPr marL="114300" indent="0">
              <a:buNone/>
            </a:pPr>
            <a:endParaRPr lang="en-US" dirty="0"/>
          </a:p>
          <a:p>
            <a:pPr marL="114300" indent="0">
              <a:buNone/>
            </a:pP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1176D0D-1E60-F9D4-D6A8-31291DA01BFE}"/>
                  </a:ext>
                </a:extLst>
              </p:cNvPr>
              <p:cNvSpPr txBox="1"/>
              <p:nvPr/>
            </p:nvSpPr>
            <p:spPr>
              <a:xfrm>
                <a:off x="468966" y="1763012"/>
                <a:ext cx="8539456" cy="615874"/>
              </a:xfrm>
              <a:prstGeom prst="rect">
                <a:avLst/>
              </a:prstGeom>
              <a:noFill/>
            </p:spPr>
            <p:txBody>
              <a:bodyPr wrap="square">
                <a:spAutoFit/>
              </a:bodyPr>
              <a:lstStyle/>
              <a:p>
                <a:pPr lvl="1"/>
                <a14:m>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b="0" i="1" smtClean="0">
                            <a:latin typeface="Cambria Math" panose="02040503050406030204" pitchFamily="18" charset="0"/>
                          </a:rPr>
                          <m:t>𝐻</m:t>
                        </m:r>
                      </m:sup>
                    </m:sSup>
                    <m:r>
                      <a:rPr lang="en-US" sz="2400" smtClean="0">
                        <a:latin typeface="Cambria Math" panose="02040503050406030204" pitchFamily="18" charset="0"/>
                      </a:rPr>
                      <m:t>, </m:t>
                    </m:r>
                  </m:oMath>
                </a14:m>
                <a:r>
                  <a:rPr lang="en-US" sz="2400" dirty="0">
                    <a:latin typeface="Corbel" panose="020B0503020204020204" pitchFamily="34" charset="0"/>
                  </a:rPr>
                  <a:t> where </a:t>
                </a:r>
                <a14:m>
                  <m:oMath xmlns:m="http://schemas.openxmlformats.org/officeDocument/2006/math">
                    <m:r>
                      <a:rPr lang="en-US" sz="2400" b="0" i="1" smtClean="0">
                        <a:latin typeface="Cambria Math" panose="02040503050406030204" pitchFamily="18" charset="0"/>
                      </a:rPr>
                      <m:t>𝐻</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a14:m>
                <a:endParaRPr lang="en-US" sz="2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41176D0D-1E60-F9D4-D6A8-31291DA01BFE}"/>
                  </a:ext>
                </a:extLst>
              </p:cNvPr>
              <p:cNvSpPr txBox="1">
                <a:spLocks noRot="1" noChangeAspect="1" noMove="1" noResize="1" noEditPoints="1" noAdjustHandles="1" noChangeArrowheads="1" noChangeShapeType="1" noTextEdit="1"/>
              </p:cNvSpPr>
              <p:nvPr/>
            </p:nvSpPr>
            <p:spPr>
              <a:xfrm>
                <a:off x="468966" y="1763012"/>
                <a:ext cx="8539456" cy="615874"/>
              </a:xfrm>
              <a:prstGeom prst="rect">
                <a:avLst/>
              </a:prstGeom>
              <a:blipFill>
                <a:blip r:embed="rId3"/>
                <a:stretch>
                  <a:fillRect l="-445" t="-80000" r="-445" b="-13000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13F5E5AF-873F-1B4E-8741-5C0ACE8D808E}"/>
              </a:ext>
            </a:extLst>
          </p:cNvPr>
          <p:cNvSpPr>
            <a:spLocks noGrp="1"/>
          </p:cNvSpPr>
          <p:nvPr>
            <p:ph type="title"/>
          </p:nvPr>
        </p:nvSpPr>
        <p:spPr>
          <a:xfrm>
            <a:off x="3" y="107119"/>
            <a:ext cx="9433930" cy="857542"/>
          </a:xfrm>
        </p:spPr>
        <p:txBody>
          <a:bodyPr>
            <a:normAutofit/>
          </a:bodyPr>
          <a:lstStyle/>
          <a:p>
            <a:r>
              <a:rPr lang="en-US" dirty="0"/>
              <a:t>   Quiz: Perplexity for N-Grams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38684EB-A167-4AC3-99D8-4A94706CD53B}"/>
                  </a:ext>
                </a:extLst>
              </p:cNvPr>
              <p:cNvSpPr txBox="1"/>
              <p:nvPr/>
            </p:nvSpPr>
            <p:spPr>
              <a:xfrm>
                <a:off x="22762" y="3268793"/>
                <a:ext cx="898566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 </m:t>
                      </m:r>
                      <m:r>
                        <a:rPr lang="en-US" sz="1600" i="1" smtClean="0">
                          <a:latin typeface="Cambria Math" panose="02040503050406030204" pitchFamily="18" charset="0"/>
                        </a:rPr>
                        <m:t>𝐻</m:t>
                      </m:r>
                      <m:r>
                        <a:rPr lang="en-US" sz="1600">
                          <a:latin typeface="Cambria Math" panose="02040503050406030204" pitchFamily="18" charset="0"/>
                        </a:rPr>
                        <m:t>=−</m:t>
                      </m:r>
                      <m:f>
                        <m:fPr>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a:latin typeface="Cambria Math" panose="02040503050406030204" pitchFamily="18" charset="0"/>
                            </a:rPr>
                            <m:t>𝑛</m:t>
                          </m:r>
                        </m:den>
                      </m:f>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𝑛</m:t>
                          </m:r>
                        </m:sup>
                        <m:e>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a:latin typeface="Cambria Math" panose="02040503050406030204" pitchFamily="18" charset="0"/>
                                    </a:rPr>
                                    <m:t>2</m:t>
                                  </m:r>
                                </m:sub>
                              </m:sSub>
                            </m:fName>
                            <m:e>
                              <m:r>
                                <a:rPr lang="en-US" sz="1600">
                                  <a:latin typeface="Cambria Math" panose="02040503050406030204" pitchFamily="18" charset="0"/>
                                </a:rPr>
                                <m:t>𝐏</m:t>
                              </m:r>
                              <m:d>
                                <m:dPr>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sub>
                                  </m:sSub>
                                </m:e>
                              </m:d>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r>
                                    <a:rPr lang="en-US" sz="1600">
                                      <a:latin typeface="Cambria Math" panose="02040503050406030204" pitchFamily="18" charset="0"/>
                                    </a:rPr>
                                    <m:t>−1</m:t>
                                  </m:r>
                                </m:sub>
                              </m:sSub>
                              <m:r>
                                <a:rPr lang="en-US" sz="1600">
                                  <a:latin typeface="Cambria Math" panose="02040503050406030204" pitchFamily="18" charset="0"/>
                                </a:rPr>
                                <m:t>)</m:t>
                              </m:r>
                            </m:e>
                          </m:func>
                        </m:e>
                      </m:nary>
                      <m:r>
                        <a:rPr lang="en-US" sz="1600" b="0" i="1" smtClean="0">
                          <a:latin typeface="Cambria Math" panose="02040503050406030204" pitchFamily="18" charset="0"/>
                        </a:rPr>
                        <m:t>       </m:t>
                      </m:r>
                      <m:r>
                        <a:rPr lang="en-US" sz="1600" b="0" i="1" smtClean="0">
                          <a:latin typeface="Cambria Math" panose="02040503050406030204" pitchFamily="18" charset="0"/>
                        </a:rPr>
                        <m:t>𝐻</m:t>
                      </m:r>
                      <m:r>
                        <a:rPr lang="en-US" sz="1600" smtClean="0">
                          <a:latin typeface="Cambria Math" panose="02040503050406030204" pitchFamily="18" charset="0"/>
                        </a:rPr>
                        <m:t>=−</m:t>
                      </m:r>
                      <m:f>
                        <m:fPr>
                          <m:ctrlPr>
                            <a:rPr lang="en-US" sz="1600" i="1" smtClean="0">
                              <a:latin typeface="Cambria Math" panose="02040503050406030204" pitchFamily="18" charset="0"/>
                            </a:rPr>
                          </m:ctrlPr>
                        </m:fPr>
                        <m:num>
                          <m:r>
                            <a:rPr lang="en-US" sz="1600" smtClean="0">
                              <a:latin typeface="Cambria Math" panose="02040503050406030204" pitchFamily="18" charset="0"/>
                            </a:rPr>
                            <m:t>1</m:t>
                          </m:r>
                        </m:num>
                        <m:den>
                          <m:r>
                            <a:rPr lang="en-US" sz="1600" smtClean="0">
                              <a:latin typeface="Cambria Math" panose="02040503050406030204" pitchFamily="18" charset="0"/>
                            </a:rPr>
                            <m:t>𝑛</m:t>
                          </m:r>
                        </m:den>
                      </m:f>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a:latin typeface="Cambria Math" panose="02040503050406030204" pitchFamily="18" charset="0"/>
                                    </a:rPr>
                                    <m:t>2</m:t>
                                  </m:r>
                                </m:sub>
                              </m:sSub>
                            </m:fName>
                            <m:e>
                              <m:r>
                                <a:rPr lang="en-US" sz="1600">
                                  <a:latin typeface="Cambria Math" panose="02040503050406030204" pitchFamily="18" charset="0"/>
                                </a:rPr>
                                <m:t>𝐏</m:t>
                              </m:r>
                              <m:d>
                                <m:dPr>
                                  <m:ctrlPr>
                                    <a:rPr lang="en-US" sz="1600" b="0" i="1" smtClean="0">
                                      <a:latin typeface="Cambria Math" panose="02040503050406030204" pitchFamily="18" charset="0"/>
                                    </a:rPr>
                                  </m:ctrlPr>
                                </m:dPr>
                                <m:e>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sub>
                                  </m:sSub>
                                </m:e>
                              </m:d>
                            </m:e>
                          </m:func>
                        </m:e>
                      </m:nary>
                      <m:r>
                        <a:rPr lang="en-US" sz="1600" b="0" i="1" smtClean="0">
                          <a:latin typeface="Cambria Math" panose="02040503050406030204" pitchFamily="18" charset="0"/>
                        </a:rPr>
                        <m:t>        </m:t>
                      </m:r>
                      <m:r>
                        <a:rPr lang="en-US" sz="1600" b="0" i="1" smtClean="0">
                          <a:latin typeface="Cambria Math" panose="02040503050406030204" pitchFamily="18" charset="0"/>
                        </a:rPr>
                        <m:t>𝐻</m:t>
                      </m:r>
                      <m:r>
                        <a:rPr lang="en-US" sz="1600" smtClean="0">
                          <a:latin typeface="Cambria Math" panose="02040503050406030204" pitchFamily="18" charset="0"/>
                        </a:rPr>
                        <m:t>=−</m:t>
                      </m:r>
                      <m:f>
                        <m:fPr>
                          <m:ctrlPr>
                            <a:rPr lang="en-US" sz="1600" i="1" smtClean="0">
                              <a:latin typeface="Cambria Math" panose="02040503050406030204" pitchFamily="18" charset="0"/>
                            </a:rPr>
                          </m:ctrlPr>
                        </m:fPr>
                        <m:num>
                          <m:r>
                            <a:rPr lang="en-US" sz="1600" smtClean="0">
                              <a:latin typeface="Cambria Math" panose="02040503050406030204" pitchFamily="18" charset="0"/>
                            </a:rPr>
                            <m:t>1</m:t>
                          </m:r>
                        </m:num>
                        <m:den>
                          <m:r>
                            <a:rPr lang="en-US" sz="1600" smtClean="0">
                              <a:latin typeface="Cambria Math" panose="02040503050406030204" pitchFamily="18" charset="0"/>
                            </a:rPr>
                            <m:t>𝑛</m:t>
                          </m:r>
                        </m:den>
                      </m:f>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a:latin typeface="Cambria Math" panose="02040503050406030204" pitchFamily="18" charset="0"/>
                                    </a:rPr>
                                    <m:t>2</m:t>
                                  </m:r>
                                </m:sub>
                              </m:sSub>
                            </m:fName>
                            <m:e>
                              <m:r>
                                <a:rPr lang="en-US" sz="1600">
                                  <a:latin typeface="Cambria Math" panose="02040503050406030204" pitchFamily="18" charset="0"/>
                                </a:rPr>
                                <m:t>𝐏</m:t>
                              </m:r>
                              <m:d>
                                <m:dPr>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sub>
                                  </m:sSub>
                                </m:e>
                              </m:d>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r>
                                    <a:rPr lang="en-US" sz="1600">
                                      <a:latin typeface="Cambria Math" panose="02040503050406030204" pitchFamily="18" charset="0"/>
                                    </a:rPr>
                                    <m:t>−</m:t>
                                  </m:r>
                                  <m:r>
                                    <a:rPr lang="en-US" sz="1600" b="0" i="1" smtClean="0">
                                      <a:latin typeface="Cambria Math" panose="02040503050406030204" pitchFamily="18" charset="0"/>
                                    </a:rPr>
                                    <m:t>2</m:t>
                                  </m:r>
                                </m:sub>
                              </m:sSub>
                              <m:r>
                                <a:rPr lang="en-US" sz="1600" b="0" i="1" smtClean="0">
                                  <a:latin typeface="Cambria Math" panose="02040503050406030204" pitchFamily="18" charset="0"/>
                                </a:rPr>
                                <m:t>, </m:t>
                              </m:r>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r>
                                    <a:rPr lang="en-US" sz="1600">
                                      <a:latin typeface="Cambria Math" panose="02040503050406030204" pitchFamily="18" charset="0"/>
                                    </a:rPr>
                                    <m:t>−1</m:t>
                                  </m:r>
                                </m:sub>
                              </m:sSub>
                              <m:r>
                                <a:rPr lang="en-US" sz="1600">
                                  <a:latin typeface="Cambria Math" panose="02040503050406030204" pitchFamily="18" charset="0"/>
                                </a:rPr>
                                <m:t>)</m:t>
                              </m:r>
                            </m:e>
                          </m:func>
                        </m:e>
                      </m:nary>
                    </m:oMath>
                  </m:oMathPara>
                </a14:m>
                <a:endParaRPr lang="en-US" sz="1600" dirty="0"/>
              </a:p>
            </p:txBody>
          </p:sp>
        </mc:Choice>
        <mc:Fallback xmlns="">
          <p:sp>
            <p:nvSpPr>
              <p:cNvPr id="4" name="TextBox 3">
                <a:extLst>
                  <a:ext uri="{FF2B5EF4-FFF2-40B4-BE49-F238E27FC236}">
                    <a16:creationId xmlns:a16="http://schemas.microsoft.com/office/drawing/2014/main" id="{338684EB-A167-4AC3-99D8-4A94706CD53B}"/>
                  </a:ext>
                </a:extLst>
              </p:cNvPr>
              <p:cNvSpPr txBox="1">
                <a:spLocks noRot="1" noChangeAspect="1" noMove="1" noResize="1" noEditPoints="1" noAdjustHandles="1" noChangeArrowheads="1" noChangeShapeType="1" noTextEdit="1"/>
              </p:cNvSpPr>
              <p:nvPr/>
            </p:nvSpPr>
            <p:spPr>
              <a:xfrm>
                <a:off x="22762" y="3268793"/>
                <a:ext cx="8985660" cy="764505"/>
              </a:xfrm>
              <a:prstGeom prst="rect">
                <a:avLst/>
              </a:prstGeom>
              <a:blipFill>
                <a:blip r:embed="rId4"/>
                <a:stretch>
                  <a:fillRect t="-101639" b="-157377"/>
                </a:stretch>
              </a:blipFill>
            </p:spPr>
            <p:txBody>
              <a:bodyPr/>
              <a:lstStyle/>
              <a:p>
                <a:r>
                  <a:rPr lang="en-US">
                    <a:noFill/>
                  </a:rPr>
                  <a:t> </a:t>
                </a:r>
              </a:p>
            </p:txBody>
          </p:sp>
        </mc:Fallback>
      </mc:AlternateContent>
    </p:spTree>
    <p:extLst>
      <p:ext uri="{BB962C8B-B14F-4D97-AF65-F5344CB8AC3E}">
        <p14:creationId xmlns:p14="http://schemas.microsoft.com/office/powerpoint/2010/main" val="8763015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B1446-A242-68A2-2963-4A7B8031FB4A}"/>
              </a:ext>
            </a:extLst>
          </p:cNvPr>
          <p:cNvSpPr>
            <a:spLocks noGrp="1"/>
          </p:cNvSpPr>
          <p:nvPr>
            <p:ph type="title"/>
          </p:nvPr>
        </p:nvSpPr>
        <p:spPr/>
        <p:txBody>
          <a:bodyPr>
            <a:normAutofit/>
          </a:bodyPr>
          <a:lstStyle/>
          <a:p>
            <a:r>
              <a:rPr lang="en-US" dirty="0"/>
              <a:t>Lower perplexity == Better Model </a:t>
            </a:r>
          </a:p>
        </p:txBody>
      </p:sp>
      <p:sp>
        <p:nvSpPr>
          <p:cNvPr id="3" name="Content Placeholder 2">
            <a:extLst>
              <a:ext uri="{FF2B5EF4-FFF2-40B4-BE49-F238E27FC236}">
                <a16:creationId xmlns:a16="http://schemas.microsoft.com/office/drawing/2014/main" id="{572AD2CD-D516-6106-59AB-C46FF63A173B}"/>
              </a:ext>
            </a:extLst>
          </p:cNvPr>
          <p:cNvSpPr>
            <a:spLocks noGrp="1"/>
          </p:cNvSpPr>
          <p:nvPr>
            <p:ph type="body" sz="quarter" idx="16"/>
          </p:nvPr>
        </p:nvSpPr>
        <p:spPr/>
        <p:txBody>
          <a:bodyPr/>
          <a:lstStyle/>
          <a:p>
            <a:r>
              <a:rPr lang="en-US" dirty="0"/>
              <a:t>Training on 38 million words, test 1.5 million words, Wall Street Journal</a:t>
            </a:r>
          </a:p>
        </p:txBody>
      </p:sp>
      <p:graphicFrame>
        <p:nvGraphicFramePr>
          <p:cNvPr id="5" name="Table 5">
            <a:extLst>
              <a:ext uri="{FF2B5EF4-FFF2-40B4-BE49-F238E27FC236}">
                <a16:creationId xmlns:a16="http://schemas.microsoft.com/office/drawing/2014/main" id="{361074F7-FE36-980A-3911-CAE1DF7EEA7D}"/>
              </a:ext>
            </a:extLst>
          </p:cNvPr>
          <p:cNvGraphicFramePr>
            <a:graphicFrameLocks noGrp="1"/>
          </p:cNvGraphicFramePr>
          <p:nvPr>
            <p:extLst>
              <p:ext uri="{D42A27DB-BD31-4B8C-83A1-F6EECF244321}">
                <p14:modId xmlns:p14="http://schemas.microsoft.com/office/powerpoint/2010/main" val="1374135984"/>
              </p:ext>
            </p:extLst>
          </p:nvPr>
        </p:nvGraphicFramePr>
        <p:xfrm>
          <a:off x="524666" y="2136956"/>
          <a:ext cx="8037960" cy="792480"/>
        </p:xfrm>
        <a:graphic>
          <a:graphicData uri="http://schemas.openxmlformats.org/drawingml/2006/table">
            <a:tbl>
              <a:tblPr firstRow="1" bandRow="1">
                <a:tableStyleId>{21E4AEA4-8DFA-4A89-87EB-49C32662AFE0}</a:tableStyleId>
              </a:tblPr>
              <a:tblGrid>
                <a:gridCol w="2009490">
                  <a:extLst>
                    <a:ext uri="{9D8B030D-6E8A-4147-A177-3AD203B41FA5}">
                      <a16:colId xmlns:a16="http://schemas.microsoft.com/office/drawing/2014/main" val="2350627623"/>
                    </a:ext>
                  </a:extLst>
                </a:gridCol>
                <a:gridCol w="2009490">
                  <a:extLst>
                    <a:ext uri="{9D8B030D-6E8A-4147-A177-3AD203B41FA5}">
                      <a16:colId xmlns:a16="http://schemas.microsoft.com/office/drawing/2014/main" val="2067441801"/>
                    </a:ext>
                  </a:extLst>
                </a:gridCol>
                <a:gridCol w="2009490">
                  <a:extLst>
                    <a:ext uri="{9D8B030D-6E8A-4147-A177-3AD203B41FA5}">
                      <a16:colId xmlns:a16="http://schemas.microsoft.com/office/drawing/2014/main" val="3076776766"/>
                    </a:ext>
                  </a:extLst>
                </a:gridCol>
                <a:gridCol w="2009490">
                  <a:extLst>
                    <a:ext uri="{9D8B030D-6E8A-4147-A177-3AD203B41FA5}">
                      <a16:colId xmlns:a16="http://schemas.microsoft.com/office/drawing/2014/main" val="98090614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1" dirty="0">
                          <a:solidFill>
                            <a:srgbClr val="FFFFFF"/>
                          </a:solidFill>
                        </a:rPr>
                        <a:t>N-</a:t>
                      </a:r>
                      <a:r>
                        <a:rPr lang="en-US" sz="2000" b="1" spc="-50" dirty="0">
                          <a:solidFill>
                            <a:srgbClr val="FFFFFF"/>
                          </a:solidFill>
                        </a:rPr>
                        <a:t>gram </a:t>
                      </a:r>
                      <a:r>
                        <a:rPr lang="en-US" sz="2000" b="1" spc="-10" dirty="0">
                          <a:solidFill>
                            <a:srgbClr val="FFFFFF"/>
                          </a:solidFill>
                        </a:rPr>
                        <a:t>Order</a:t>
                      </a:r>
                      <a:endParaRPr lang="en-US" sz="2000" dirty="0">
                        <a:latin typeface="Trebuchet MS"/>
                        <a:cs typeface="Trebuchet MS"/>
                      </a:endParaRPr>
                    </a:p>
                  </a:txBody>
                  <a:tcPr anchor="ctr"/>
                </a:tc>
                <a:tc>
                  <a:txBody>
                    <a:bodyPr/>
                    <a:lstStyle/>
                    <a:p>
                      <a:pPr algn="ctr"/>
                      <a:r>
                        <a:rPr lang="en-US" sz="2000" b="1" spc="-10" dirty="0">
                          <a:solidFill>
                            <a:srgbClr val="FFFFFF"/>
                          </a:solidFill>
                          <a:latin typeface="Trebuchet MS"/>
                          <a:cs typeface="Trebuchet MS"/>
                        </a:rPr>
                        <a:t>Unigram</a:t>
                      </a:r>
                      <a:endParaRPr lang="en-US" sz="2000" dirty="0"/>
                    </a:p>
                  </a:txBody>
                  <a:tcPr anchor="ctr"/>
                </a:tc>
                <a:tc>
                  <a:txBody>
                    <a:bodyPr/>
                    <a:lstStyle/>
                    <a:p>
                      <a:pPr algn="ctr"/>
                      <a:r>
                        <a:rPr lang="en-US" sz="2000" b="1" spc="-10" dirty="0">
                          <a:solidFill>
                            <a:srgbClr val="FFFFFF"/>
                          </a:solidFill>
                          <a:latin typeface="Trebuchet MS"/>
                          <a:cs typeface="Trebuchet MS"/>
                        </a:rPr>
                        <a:t>Bigram</a:t>
                      </a:r>
                      <a:endParaRPr lang="en-US" sz="2000" dirty="0"/>
                    </a:p>
                  </a:txBody>
                  <a:tcPr anchor="ctr"/>
                </a:tc>
                <a:tc>
                  <a:txBody>
                    <a:bodyPr/>
                    <a:lstStyle/>
                    <a:p>
                      <a:pPr algn="ctr"/>
                      <a:r>
                        <a:rPr lang="en-US" sz="2000" b="1" spc="-10" dirty="0">
                          <a:solidFill>
                            <a:srgbClr val="FFFFFF"/>
                          </a:solidFill>
                          <a:latin typeface="Trebuchet MS"/>
                          <a:cs typeface="Trebuchet MS"/>
                        </a:rPr>
                        <a:t>Trigram</a:t>
                      </a:r>
                      <a:endParaRPr lang="en-US" sz="2000" dirty="0"/>
                    </a:p>
                  </a:txBody>
                  <a:tcPr anchor="ctr"/>
                </a:tc>
                <a:extLst>
                  <a:ext uri="{0D108BD9-81ED-4DB2-BD59-A6C34878D82A}">
                    <a16:rowId xmlns:a16="http://schemas.microsoft.com/office/drawing/2014/main" val="3155085961"/>
                  </a:ext>
                </a:extLst>
              </a:tr>
              <a:tr h="348786">
                <a:tc>
                  <a:txBody>
                    <a:bodyPr/>
                    <a:lstStyle/>
                    <a:p>
                      <a:pPr algn="ctr"/>
                      <a:r>
                        <a:rPr lang="en-US" sz="2000" spc="-10" dirty="0">
                          <a:latin typeface="Trebuchet MS"/>
                          <a:cs typeface="Trebuchet MS"/>
                        </a:rPr>
                        <a:t>Perplexity</a:t>
                      </a:r>
                      <a:endParaRPr lang="en-US" sz="2000" dirty="0"/>
                    </a:p>
                  </a:txBody>
                  <a:tcPr anchor="ctr"/>
                </a:tc>
                <a:tc>
                  <a:txBody>
                    <a:bodyPr/>
                    <a:lstStyle/>
                    <a:p>
                      <a:pPr algn="ctr"/>
                      <a:r>
                        <a:rPr lang="en-US" sz="2000" spc="-25" dirty="0">
                          <a:latin typeface="Trebuchet MS"/>
                          <a:cs typeface="Trebuchet MS"/>
                        </a:rPr>
                        <a:t>962</a:t>
                      </a:r>
                      <a:endParaRPr lang="en-US" sz="2000" dirty="0"/>
                    </a:p>
                  </a:txBody>
                  <a:tcPr anchor="ctr"/>
                </a:tc>
                <a:tc>
                  <a:txBody>
                    <a:bodyPr/>
                    <a:lstStyle/>
                    <a:p>
                      <a:pPr algn="ctr"/>
                      <a:r>
                        <a:rPr lang="en-US" sz="2000" spc="-25" dirty="0">
                          <a:latin typeface="Trebuchet MS"/>
                          <a:cs typeface="Trebuchet MS"/>
                        </a:rPr>
                        <a:t>170</a:t>
                      </a:r>
                      <a:endParaRPr lang="en-US" sz="2000" dirty="0"/>
                    </a:p>
                  </a:txBody>
                  <a:tcPr anchor="ctr"/>
                </a:tc>
                <a:tc>
                  <a:txBody>
                    <a:bodyPr/>
                    <a:lstStyle/>
                    <a:p>
                      <a:pPr algn="ctr"/>
                      <a:r>
                        <a:rPr lang="en-US" sz="2000" spc="-25" dirty="0">
                          <a:latin typeface="Trebuchet MS"/>
                          <a:cs typeface="Trebuchet MS"/>
                        </a:rPr>
                        <a:t>109</a:t>
                      </a:r>
                      <a:endParaRPr lang="en-US" sz="2000" dirty="0"/>
                    </a:p>
                  </a:txBody>
                  <a:tcPr anchor="ctr"/>
                </a:tc>
                <a:extLst>
                  <a:ext uri="{0D108BD9-81ED-4DB2-BD59-A6C34878D82A}">
                    <a16:rowId xmlns:a16="http://schemas.microsoft.com/office/drawing/2014/main" val="2182090332"/>
                  </a:ext>
                </a:extLst>
              </a:tr>
            </a:tbl>
          </a:graphicData>
        </a:graphic>
      </p:graphicFrame>
      <p:sp>
        <p:nvSpPr>
          <p:cNvPr id="6" name="TextBox 5">
            <a:extLst>
              <a:ext uri="{FF2B5EF4-FFF2-40B4-BE49-F238E27FC236}">
                <a16:creationId xmlns:a16="http://schemas.microsoft.com/office/drawing/2014/main" id="{B20ED4D3-C8D6-D6AD-A12B-C382A0898F16}"/>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[Mohit </a:t>
            </a:r>
            <a:r>
              <a:rPr lang="en-US" sz="1000" dirty="0" err="1">
                <a:latin typeface="Corbel" panose="020B0503020204020204" pitchFamily="34" charset="0"/>
              </a:rPr>
              <a:t>Iyyer</a:t>
            </a:r>
            <a:r>
              <a:rPr lang="en-US" sz="1000" dirty="0">
                <a:latin typeface="Corbel" panose="020B0503020204020204" pitchFamily="34" charset="0"/>
              </a:rPr>
              <a:t>] </a:t>
            </a:r>
          </a:p>
        </p:txBody>
      </p:sp>
      <p:sp>
        <p:nvSpPr>
          <p:cNvPr id="4" name="TextBox 3">
            <a:extLst>
              <a:ext uri="{FF2B5EF4-FFF2-40B4-BE49-F238E27FC236}">
                <a16:creationId xmlns:a16="http://schemas.microsoft.com/office/drawing/2014/main" id="{C0B2ADD6-A7E9-E6B6-9546-0D3A9B897A60}"/>
              </a:ext>
            </a:extLst>
          </p:cNvPr>
          <p:cNvSpPr txBox="1"/>
          <p:nvPr/>
        </p:nvSpPr>
        <p:spPr>
          <a:xfrm>
            <a:off x="4164675" y="3397887"/>
            <a:ext cx="4497536" cy="715089"/>
          </a:xfrm>
          <a:prstGeom prst="wedgeRoundRectCallout">
            <a:avLst>
              <a:gd name="adj1" fmla="val -29192"/>
              <a:gd name="adj2" fmla="val -82377"/>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algn="ctr"/>
            <a:r>
              <a:rPr lang="en-US" sz="1800" dirty="0">
                <a:latin typeface="Corbel" panose="020B0503020204020204" pitchFamily="34" charset="0"/>
              </a:rPr>
              <a:t>Note these evaluations are done on data that was not used for “counting.” (no cheating!!) </a:t>
            </a:r>
          </a:p>
        </p:txBody>
      </p:sp>
      <p:sp>
        <p:nvSpPr>
          <p:cNvPr id="7" name="TextBox 6">
            <a:extLst>
              <a:ext uri="{FF2B5EF4-FFF2-40B4-BE49-F238E27FC236}">
                <a16:creationId xmlns:a16="http://schemas.microsoft.com/office/drawing/2014/main" id="{B6E01FD7-3931-DBC8-72EB-07584FE1B696}"/>
              </a:ext>
            </a:extLst>
          </p:cNvPr>
          <p:cNvSpPr txBox="1"/>
          <p:nvPr/>
        </p:nvSpPr>
        <p:spPr>
          <a:xfrm>
            <a:off x="712562" y="3397887"/>
            <a:ext cx="1194263" cy="715089"/>
          </a:xfrm>
          <a:prstGeom prst="wedgeRoundRectCallout">
            <a:avLst>
              <a:gd name="adj1" fmla="val 33453"/>
              <a:gd name="adj2" fmla="val -8121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algn="ctr"/>
            <a:r>
              <a:rPr lang="en-US" sz="1800" dirty="0">
                <a:latin typeface="Corbel" panose="020B0503020204020204" pitchFamily="34" charset="0"/>
              </a:rPr>
              <a:t>Lower is better</a:t>
            </a:r>
          </a:p>
        </p:txBody>
      </p:sp>
    </p:spTree>
    <p:extLst>
      <p:ext uri="{BB962C8B-B14F-4D97-AF65-F5344CB8AC3E}">
        <p14:creationId xmlns:p14="http://schemas.microsoft.com/office/powerpoint/2010/main" val="884980550"/>
      </p:ext>
    </p:extLst>
  </p:cSld>
  <p:clrMapOvr>
    <a:masterClrMapping/>
  </p:clrMapOvr>
  <p:extLst>
    <p:ext uri="{6950BFC3-D8DA-4A85-94F7-54DA5524770B}">
      <p188:commentRel xmlns:p188="http://schemas.microsoft.com/office/powerpoint/2018/8/main" r:id="rId2"/>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6A51F-1C61-215D-93CE-D2E8AB4016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1D3D7-083B-D05D-7771-ACAD83724DE0}"/>
              </a:ext>
            </a:extLst>
          </p:cNvPr>
          <p:cNvSpPr>
            <a:spLocks noGrp="1"/>
          </p:cNvSpPr>
          <p:nvPr>
            <p:ph type="title"/>
          </p:nvPr>
        </p:nvSpPr>
        <p:spPr/>
        <p:txBody>
          <a:bodyPr>
            <a:normAutofit/>
          </a:bodyPr>
          <a:lstStyle/>
          <a:p>
            <a:r>
              <a:rPr lang="en-US" dirty="0"/>
              <a:t>Lower perplexity == Better Model </a:t>
            </a:r>
          </a:p>
        </p:txBody>
      </p:sp>
      <p:sp>
        <p:nvSpPr>
          <p:cNvPr id="3" name="Content Placeholder 2">
            <a:extLst>
              <a:ext uri="{FF2B5EF4-FFF2-40B4-BE49-F238E27FC236}">
                <a16:creationId xmlns:a16="http://schemas.microsoft.com/office/drawing/2014/main" id="{4BA78029-5013-3E2D-E08F-6294E24DD419}"/>
              </a:ext>
            </a:extLst>
          </p:cNvPr>
          <p:cNvSpPr>
            <a:spLocks noGrp="1"/>
          </p:cNvSpPr>
          <p:nvPr>
            <p:ph type="body" sz="quarter" idx="16"/>
          </p:nvPr>
        </p:nvSpPr>
        <p:spPr/>
        <p:txBody>
          <a:bodyPr/>
          <a:lstStyle/>
          <a:p>
            <a:pPr marL="0" indent="0">
              <a:buNone/>
            </a:pPr>
            <a:r>
              <a:rPr lang="en-US" dirty="0"/>
              <a:t>The PPL of modern language models have consistently been going down. </a:t>
            </a:r>
          </a:p>
        </p:txBody>
      </p:sp>
      <p:sp>
        <p:nvSpPr>
          <p:cNvPr id="6" name="TextBox 5">
            <a:extLst>
              <a:ext uri="{FF2B5EF4-FFF2-40B4-BE49-F238E27FC236}">
                <a16:creationId xmlns:a16="http://schemas.microsoft.com/office/drawing/2014/main" id="{A4DC13A3-0B7D-AF3E-D913-3A4DB5667060}"/>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Language Modelling on Penn Treebank (Word Level)</a:t>
            </a:r>
            <a:r>
              <a:rPr lang="en-US" sz="1000" dirty="0">
                <a:latin typeface="Corbel" panose="020B0503020204020204" pitchFamily="34" charset="0"/>
              </a:rPr>
              <a:t>] </a:t>
            </a:r>
          </a:p>
        </p:txBody>
      </p:sp>
      <p:pic>
        <p:nvPicPr>
          <p:cNvPr id="9" name="Picture 8" descr="A graph with blue and black lines&#10;&#10;Description automatically generated">
            <a:extLst>
              <a:ext uri="{FF2B5EF4-FFF2-40B4-BE49-F238E27FC236}">
                <a16:creationId xmlns:a16="http://schemas.microsoft.com/office/drawing/2014/main" id="{34660271-9F7E-0A75-C78D-C1B501278979}"/>
              </a:ext>
            </a:extLst>
          </p:cNvPr>
          <p:cNvPicPr>
            <a:picLocks noChangeAspect="1"/>
          </p:cNvPicPr>
          <p:nvPr/>
        </p:nvPicPr>
        <p:blipFill rotWithShape="1">
          <a:blip r:embed="rId5"/>
          <a:srcRect t="18609"/>
          <a:stretch/>
        </p:blipFill>
        <p:spPr>
          <a:xfrm>
            <a:off x="322839" y="1874929"/>
            <a:ext cx="8417041" cy="2809511"/>
          </a:xfrm>
          <a:prstGeom prst="rect">
            <a:avLst/>
          </a:prstGeom>
        </p:spPr>
      </p:pic>
    </p:spTree>
    <p:extLst>
      <p:ext uri="{BB962C8B-B14F-4D97-AF65-F5344CB8AC3E}">
        <p14:creationId xmlns:p14="http://schemas.microsoft.com/office/powerpoint/2010/main" val="1036394713"/>
      </p:ext>
    </p:extLst>
  </p:cSld>
  <p:clrMapOvr>
    <a:masterClrMapping/>
  </p:clrMapOvr>
  <p:extLst>
    <p:ext uri="{6950BFC3-D8DA-4A85-94F7-54DA5524770B}">
      <p188:commentRel xmlns:p188="http://schemas.microsoft.com/office/powerpoint/2018/8/main" r:id="rId3"/>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89B14-B47F-BCFD-D05D-E09A87DF1F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B090F-ED4E-1763-2CE9-A590832EFAD1}"/>
              </a:ext>
            </a:extLst>
          </p:cNvPr>
          <p:cNvSpPr>
            <a:spLocks noGrp="1"/>
          </p:cNvSpPr>
          <p:nvPr>
            <p:ph type="title"/>
          </p:nvPr>
        </p:nvSpPr>
        <p:spPr/>
        <p:txBody>
          <a:bodyPr>
            <a:normAutofit/>
          </a:bodyPr>
          <a:lstStyle/>
          <a:p>
            <a:r>
              <a:rPr lang="en-US" dirty="0"/>
              <a:t>Lower perplexity == Better Model </a:t>
            </a:r>
          </a:p>
        </p:txBody>
      </p:sp>
      <p:sp>
        <p:nvSpPr>
          <p:cNvPr id="3" name="Content Placeholder 2">
            <a:extLst>
              <a:ext uri="{FF2B5EF4-FFF2-40B4-BE49-F238E27FC236}">
                <a16:creationId xmlns:a16="http://schemas.microsoft.com/office/drawing/2014/main" id="{540D91EF-33C3-E407-AE08-2EFE3AF0A0FF}"/>
              </a:ext>
            </a:extLst>
          </p:cNvPr>
          <p:cNvSpPr>
            <a:spLocks noGrp="1"/>
          </p:cNvSpPr>
          <p:nvPr>
            <p:ph type="body" sz="quarter" idx="16"/>
          </p:nvPr>
        </p:nvSpPr>
        <p:spPr/>
        <p:txBody>
          <a:bodyPr/>
          <a:lstStyle/>
          <a:p>
            <a:pPr marL="0" indent="0">
              <a:buNone/>
            </a:pPr>
            <a:r>
              <a:rPr lang="en-US" dirty="0"/>
              <a:t>The PPL of modern language models have consistently been going down. </a:t>
            </a:r>
          </a:p>
        </p:txBody>
      </p:sp>
      <p:sp>
        <p:nvSpPr>
          <p:cNvPr id="6" name="TextBox 5">
            <a:extLst>
              <a:ext uri="{FF2B5EF4-FFF2-40B4-BE49-F238E27FC236}">
                <a16:creationId xmlns:a16="http://schemas.microsoft.com/office/drawing/2014/main" id="{AD4EF0E5-69DC-7C98-943F-5F21F08A1A70}"/>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[Scaling Laws, Jared Kaplan et al.] </a:t>
            </a:r>
          </a:p>
        </p:txBody>
      </p:sp>
      <p:pic>
        <p:nvPicPr>
          <p:cNvPr id="5" name="Picture 4" descr="A graph of a function&#10;&#10;Description automatically generated with medium confidence">
            <a:extLst>
              <a:ext uri="{FF2B5EF4-FFF2-40B4-BE49-F238E27FC236}">
                <a16:creationId xmlns:a16="http://schemas.microsoft.com/office/drawing/2014/main" id="{4D4B6B2B-F6A2-618E-A341-3676C6D29461}"/>
              </a:ext>
            </a:extLst>
          </p:cNvPr>
          <p:cNvPicPr>
            <a:picLocks noChangeAspect="1"/>
          </p:cNvPicPr>
          <p:nvPr/>
        </p:nvPicPr>
        <p:blipFill>
          <a:blip r:embed="rId4"/>
          <a:stretch>
            <a:fillRect/>
          </a:stretch>
        </p:blipFill>
        <p:spPr>
          <a:xfrm>
            <a:off x="629156" y="2296621"/>
            <a:ext cx="7772400" cy="2256757"/>
          </a:xfrm>
          <a:prstGeom prst="rect">
            <a:avLst/>
          </a:prstGeom>
        </p:spPr>
      </p:pic>
    </p:spTree>
    <p:extLst>
      <p:ext uri="{BB962C8B-B14F-4D97-AF65-F5344CB8AC3E}">
        <p14:creationId xmlns:p14="http://schemas.microsoft.com/office/powerpoint/2010/main" val="1721697428"/>
      </p:ext>
    </p:extLst>
  </p:cSld>
  <p:clrMapOvr>
    <a:masterClrMapping/>
  </p:clrMapOvr>
  <p:extLst>
    <p:ext uri="{6950BFC3-D8DA-4A85-94F7-54DA5524770B}">
      <p188:commentRel xmlns:p188="http://schemas.microsoft.com/office/powerpoint/2018/8/main" r:id="rId3"/>
    </p:ext>
  </p:extLs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51543-5B6B-4723-D5D8-EFC277402C8F}"/>
              </a:ext>
            </a:extLst>
          </p:cNvPr>
          <p:cNvSpPr>
            <a:spLocks noGrp="1"/>
          </p:cNvSpPr>
          <p:nvPr>
            <p:ph type="title"/>
          </p:nvPr>
        </p:nvSpPr>
        <p:spPr/>
        <p:txBody>
          <a:bodyPr>
            <a:normAutofit/>
          </a:bodyPr>
          <a:lstStyle/>
          <a:p>
            <a:r>
              <a:rPr lang="en-US" dirty="0"/>
              <a:t>Quiz: Thinking About Sentence Lengths </a:t>
            </a:r>
          </a:p>
        </p:txBody>
      </p:sp>
      <p:sp>
        <p:nvSpPr>
          <p:cNvPr id="3" name="Content Placeholder 2">
            <a:extLst>
              <a:ext uri="{FF2B5EF4-FFF2-40B4-BE49-F238E27FC236}">
                <a16:creationId xmlns:a16="http://schemas.microsoft.com/office/drawing/2014/main" id="{FFDDCA69-FEBA-CDE7-83A4-CE0F5E8558AC}"/>
              </a:ext>
            </a:extLst>
          </p:cNvPr>
          <p:cNvSpPr>
            <a:spLocks noGrp="1"/>
          </p:cNvSpPr>
          <p:nvPr>
            <p:ph type="body" sz="quarter" idx="16"/>
          </p:nvPr>
        </p:nvSpPr>
        <p:spPr>
          <a:xfrm>
            <a:off x="533919" y="1085852"/>
            <a:ext cx="3749323" cy="3077573"/>
          </a:xfrm>
        </p:spPr>
        <p:txBody>
          <a:bodyPr/>
          <a:lstStyle/>
          <a:p>
            <a:r>
              <a:rPr lang="en-US" dirty="0"/>
              <a:t>Would you expect higher PPL for longer sentences? </a:t>
            </a:r>
          </a:p>
          <a:p>
            <a:pPr marL="0" indent="0">
              <a:buNone/>
            </a:pP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25C6E86-DB35-7F07-F25E-C31AB8BC2E0A}"/>
                  </a:ext>
                </a:extLst>
              </p:cNvPr>
              <p:cNvSpPr txBox="1"/>
              <p:nvPr/>
            </p:nvSpPr>
            <p:spPr>
              <a:xfrm>
                <a:off x="130603" y="1679418"/>
                <a:ext cx="4874536" cy="494751"/>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m:rPr>
                          <m:sty m:val="p"/>
                        </m:rPr>
                        <a:rPr lang="en-US" sz="1800" smtClean="0">
                          <a:latin typeface="Cambria Math" panose="02040503050406030204" pitchFamily="18" charset="0"/>
                        </a:rPr>
                        <m:t>ppl</m:t>
                      </m:r>
                      <m:d>
                        <m:dPr>
                          <m:ctrlPr>
                            <a:rPr lang="en-US" sz="180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𝑤</m:t>
                              </m:r>
                            </m:e>
                            <m:sub>
                              <m:r>
                                <a:rPr lang="en-US" sz="1800">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a:latin typeface="Cambria Math" panose="02040503050406030204" pitchFamily="18" charset="0"/>
                                </a:rPr>
                                <m:t>𝑤</m:t>
                              </m:r>
                            </m:e>
                            <m:sub>
                              <m:r>
                                <a:rPr lang="en-US" sz="1800">
                                  <a:latin typeface="Cambria Math" panose="02040503050406030204" pitchFamily="18" charset="0"/>
                                </a:rPr>
                                <m:t>𝑛</m:t>
                              </m:r>
                            </m:sub>
                          </m:sSub>
                        </m:e>
                      </m:d>
                      <m:r>
                        <a:rPr lang="en-US" sz="1800" smtClean="0">
                          <a:latin typeface="Cambria Math" panose="02040503050406030204" pitchFamily="18" charset="0"/>
                        </a:rPr>
                        <m:t>=</m:t>
                      </m:r>
                      <m:sSup>
                        <m:sSupPr>
                          <m:ctrlPr>
                            <a:rPr lang="en-US" sz="1800" i="1" smtClean="0">
                              <a:latin typeface="Cambria Math" panose="02040503050406030204" pitchFamily="18" charset="0"/>
                            </a:rPr>
                          </m:ctrlPr>
                        </m:sSupPr>
                        <m:e>
                          <m:r>
                            <a:rPr lang="en-US" sz="1800" smtClean="0">
                              <a:latin typeface="Cambria Math" panose="02040503050406030204" pitchFamily="18" charset="0"/>
                            </a:rPr>
                            <m:t>2</m:t>
                          </m:r>
                        </m:e>
                        <m:sup>
                          <m:r>
                            <a:rPr lang="en-US" sz="1800">
                              <a:latin typeface="Cambria Math" panose="02040503050406030204" pitchFamily="18" charset="0"/>
                            </a:rPr>
                            <m:t>−</m:t>
                          </m:r>
                          <m:f>
                            <m:fPr>
                              <m:ctrlPr>
                                <a:rPr lang="en-US" sz="1800" i="1">
                                  <a:latin typeface="Cambria Math" panose="02040503050406030204" pitchFamily="18" charset="0"/>
                                </a:rPr>
                              </m:ctrlPr>
                            </m:fPr>
                            <m:num>
                              <m:r>
                                <a:rPr lang="en-US" sz="1800">
                                  <a:latin typeface="Cambria Math" panose="02040503050406030204" pitchFamily="18" charset="0"/>
                                </a:rPr>
                                <m:t>1</m:t>
                              </m:r>
                            </m:num>
                            <m:den>
                              <m:r>
                                <a:rPr lang="en-US" sz="1800">
                                  <a:latin typeface="Cambria Math" panose="02040503050406030204" pitchFamily="18" charset="0"/>
                                </a:rPr>
                                <m:t>𝑛</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𝑛</m:t>
                              </m:r>
                            </m:sup>
                            <m:e>
                              <m:func>
                                <m:funcPr>
                                  <m:ctrlPr>
                                    <a:rPr lang="en-US" sz="1800" i="1">
                                      <a:latin typeface="Cambria Math" panose="02040503050406030204" pitchFamily="18" charset="0"/>
                                    </a:rPr>
                                  </m:ctrlPr>
                                </m:funcPr>
                                <m:fNa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log</m:t>
                                      </m:r>
                                    </m:e>
                                    <m:sub>
                                      <m:r>
                                        <a:rPr lang="en-US" sz="1800">
                                          <a:latin typeface="Cambria Math" panose="02040503050406030204" pitchFamily="18" charset="0"/>
                                        </a:rPr>
                                        <m:t>2</m:t>
                                      </m:r>
                                    </m:sub>
                                  </m:sSub>
                                </m:fName>
                                <m:e>
                                  <m:r>
                                    <a:rPr lang="en-US" sz="1800">
                                      <a:latin typeface="Cambria Math" panose="02040503050406030204" pitchFamily="18" charset="0"/>
                                    </a:rPr>
                                    <m:t>𝐏</m:t>
                                  </m:r>
                                  <m:d>
                                    <m:dPr>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𝑤</m:t>
                                          </m:r>
                                        </m:e>
                                        <m:sub>
                                          <m:r>
                                            <a:rPr lang="en-US" sz="1800">
                                              <a:latin typeface="Cambria Math" panose="02040503050406030204" pitchFamily="18" charset="0"/>
                                            </a:rPr>
                                            <m:t>𝑖</m:t>
                                          </m:r>
                                        </m:sub>
                                      </m:sSub>
                                    </m:e>
                                  </m:d>
                                  <m:sSub>
                                    <m:sSubPr>
                                      <m:ctrlPr>
                                        <a:rPr lang="en-US" sz="1800" i="1">
                                          <a:latin typeface="Cambria Math" panose="02040503050406030204" pitchFamily="18" charset="0"/>
                                        </a:rPr>
                                      </m:ctrlPr>
                                    </m:sSubPr>
                                    <m:e>
                                      <m:r>
                                        <a:rPr lang="en-US" sz="1800">
                                          <a:latin typeface="Cambria Math" panose="02040503050406030204" pitchFamily="18" charset="0"/>
                                        </a:rPr>
                                        <m:t>𝑤</m:t>
                                      </m:r>
                                    </m:e>
                                    <m:sub>
                                      <m:r>
                                        <a:rPr lang="en-US" sz="1800">
                                          <a:latin typeface="Cambria Math" panose="02040503050406030204" pitchFamily="18" charset="0"/>
                                        </a:rPr>
                                        <m:t>1</m:t>
                                      </m:r>
                                    </m:sub>
                                  </m:sSub>
                                  <m:r>
                                    <a:rPr lang="en-US" sz="1800">
                                      <a:latin typeface="Cambria Math" panose="02040503050406030204" pitchFamily="18" charset="0"/>
                                    </a:rPr>
                                    <m:t>, …, </m:t>
                                  </m:r>
                                  <m:sSub>
                                    <m:sSubPr>
                                      <m:ctrlPr>
                                        <a:rPr lang="en-US" sz="1800" i="1">
                                          <a:latin typeface="Cambria Math" panose="02040503050406030204" pitchFamily="18" charset="0"/>
                                        </a:rPr>
                                      </m:ctrlPr>
                                    </m:sSubPr>
                                    <m:e>
                                      <m:r>
                                        <a:rPr lang="en-US" sz="1800">
                                          <a:latin typeface="Cambria Math" panose="02040503050406030204" pitchFamily="18" charset="0"/>
                                        </a:rPr>
                                        <m:t>𝑤</m:t>
                                      </m:r>
                                    </m:e>
                                    <m:sub>
                                      <m:r>
                                        <a:rPr lang="en-US" sz="1800">
                                          <a:latin typeface="Cambria Math" panose="02040503050406030204" pitchFamily="18" charset="0"/>
                                        </a:rPr>
                                        <m:t>𝑖</m:t>
                                      </m:r>
                                      <m:r>
                                        <a:rPr lang="en-US" sz="1800">
                                          <a:latin typeface="Cambria Math" panose="02040503050406030204" pitchFamily="18" charset="0"/>
                                        </a:rPr>
                                        <m:t>−1</m:t>
                                      </m:r>
                                    </m:sub>
                                  </m:sSub>
                                  <m:r>
                                    <a:rPr lang="en-US" sz="1800">
                                      <a:latin typeface="Cambria Math" panose="02040503050406030204" pitchFamily="18" charset="0"/>
                                    </a:rPr>
                                    <m:t>)</m:t>
                                  </m:r>
                                </m:e>
                              </m:func>
                            </m:e>
                          </m:nary>
                        </m:sup>
                      </m:sSup>
                    </m:oMath>
                  </m:oMathPara>
                </a14:m>
                <a:endParaRPr lang="en-US" sz="1800" dirty="0">
                  <a:latin typeface="Corbel" panose="020B0503020204020204" pitchFamily="34" charset="0"/>
                </a:endParaRPr>
              </a:p>
            </p:txBody>
          </p:sp>
        </mc:Choice>
        <mc:Fallback xmlns="">
          <p:sp>
            <p:nvSpPr>
              <p:cNvPr id="4" name="TextBox 3">
                <a:extLst>
                  <a:ext uri="{FF2B5EF4-FFF2-40B4-BE49-F238E27FC236}">
                    <a16:creationId xmlns:a16="http://schemas.microsoft.com/office/drawing/2014/main" id="{225C6E86-DB35-7F07-F25E-C31AB8BC2E0A}"/>
                  </a:ext>
                </a:extLst>
              </p:cNvPr>
              <p:cNvSpPr txBox="1">
                <a:spLocks noRot="1" noChangeAspect="1" noMove="1" noResize="1" noEditPoints="1" noAdjustHandles="1" noChangeArrowheads="1" noChangeShapeType="1" noTextEdit="1"/>
              </p:cNvSpPr>
              <p:nvPr/>
            </p:nvSpPr>
            <p:spPr>
              <a:xfrm>
                <a:off x="130603" y="1679418"/>
                <a:ext cx="4874536" cy="494751"/>
              </a:xfrm>
              <a:prstGeom prst="rect">
                <a:avLst/>
              </a:prstGeom>
              <a:blipFill>
                <a:blip r:embed="rId2"/>
                <a:stretch>
                  <a:fillRect t="-45000" b="-67500"/>
                </a:stretch>
              </a:blipFill>
            </p:spPr>
            <p:txBody>
              <a:bodyPr/>
              <a:lstStyle/>
              <a:p>
                <a:r>
                  <a:rPr lang="en-US">
                    <a:noFill/>
                  </a:rPr>
                  <a:t> </a:t>
                </a:r>
              </a:p>
            </p:txBody>
          </p:sp>
        </mc:Fallback>
      </mc:AlternateContent>
      <p:pic>
        <p:nvPicPr>
          <p:cNvPr id="7" name="Picture 6" descr="A graph of blue dots&#10;&#10;Description automatically generated">
            <a:extLst>
              <a:ext uri="{FF2B5EF4-FFF2-40B4-BE49-F238E27FC236}">
                <a16:creationId xmlns:a16="http://schemas.microsoft.com/office/drawing/2014/main" id="{EF3E0C24-5D15-A66D-3F4B-D60670DCE332}"/>
              </a:ext>
            </a:extLst>
          </p:cNvPr>
          <p:cNvPicPr>
            <a:picLocks noChangeAspect="1"/>
          </p:cNvPicPr>
          <p:nvPr/>
        </p:nvPicPr>
        <p:blipFill rotWithShape="1">
          <a:blip r:embed="rId3"/>
          <a:srcRect t="7458"/>
          <a:stretch/>
        </p:blipFill>
        <p:spPr>
          <a:xfrm>
            <a:off x="282722" y="2263260"/>
            <a:ext cx="4128857" cy="2880240"/>
          </a:xfrm>
          <a:prstGeom prst="rect">
            <a:avLst/>
          </a:prstGeom>
        </p:spPr>
      </p:pic>
      <p:sp>
        <p:nvSpPr>
          <p:cNvPr id="8" name="Content Placeholder 2">
            <a:extLst>
              <a:ext uri="{FF2B5EF4-FFF2-40B4-BE49-F238E27FC236}">
                <a16:creationId xmlns:a16="http://schemas.microsoft.com/office/drawing/2014/main" id="{0B28CF98-861E-CD1E-7A47-FEA902398B05}"/>
              </a:ext>
            </a:extLst>
          </p:cNvPr>
          <p:cNvSpPr txBox="1">
            <a:spLocks/>
          </p:cNvSpPr>
          <p:nvPr/>
        </p:nvSpPr>
        <p:spPr>
          <a:xfrm>
            <a:off x="5314467" y="1056784"/>
            <a:ext cx="3749323" cy="638676"/>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Would you expect a higher probability for longer sentences? </a:t>
            </a:r>
          </a:p>
        </p:txBody>
      </p:sp>
      <p:pic>
        <p:nvPicPr>
          <p:cNvPr id="11" name="Picture 10" descr="A chart with a line of dots&#10;&#10;Description automatically generated">
            <a:extLst>
              <a:ext uri="{FF2B5EF4-FFF2-40B4-BE49-F238E27FC236}">
                <a16:creationId xmlns:a16="http://schemas.microsoft.com/office/drawing/2014/main" id="{1894EF7B-FE51-028F-66A5-84E4B4D05308}"/>
              </a:ext>
            </a:extLst>
          </p:cNvPr>
          <p:cNvPicPr>
            <a:picLocks noChangeAspect="1"/>
          </p:cNvPicPr>
          <p:nvPr/>
        </p:nvPicPr>
        <p:blipFill>
          <a:blip r:embed="rId4"/>
          <a:stretch>
            <a:fillRect/>
          </a:stretch>
        </p:blipFill>
        <p:spPr>
          <a:xfrm>
            <a:off x="4814893" y="2263260"/>
            <a:ext cx="3887948" cy="282252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9FACDCA-F9D6-207F-87D2-0EA07327BB99}"/>
                  </a:ext>
                </a:extLst>
              </p:cNvPr>
              <p:cNvSpPr txBox="1"/>
              <p:nvPr/>
            </p:nvSpPr>
            <p:spPr>
              <a:xfrm>
                <a:off x="5191881" y="1606969"/>
                <a:ext cx="3673644" cy="764505"/>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sz="1600" smtClean="0">
                          <a:latin typeface="Cambria Math" panose="02040503050406030204" pitchFamily="18" charset="0"/>
                        </a:rPr>
                        <m:t>𝐏</m:t>
                      </m:r>
                      <m:r>
                        <a:rPr lang="en-US" sz="1600" b="1" i="1" smtClean="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1</m:t>
                          </m:r>
                        </m:sub>
                      </m:sSub>
                      <m:r>
                        <a:rPr lang="en-US" sz="1600">
                          <a:latin typeface="Cambria Math" panose="02040503050406030204" pitchFamily="18" charset="0"/>
                        </a:rPr>
                        <m:t>, …, </m:t>
                      </m:r>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b="0" i="1" smtClean="0">
                              <a:latin typeface="Cambria Math" panose="02040503050406030204" pitchFamily="18" charset="0"/>
                            </a:rPr>
                            <m:t>𝑛</m:t>
                          </m:r>
                        </m:sub>
                      </m:sSub>
                      <m:r>
                        <a:rPr lang="en-US" sz="1600">
                          <a:latin typeface="Cambria Math" panose="02040503050406030204" pitchFamily="18" charset="0"/>
                        </a:rPr>
                        <m:t>)</m:t>
                      </m:r>
                      <m:r>
                        <a:rPr lang="en-US" sz="1600" smtClean="0">
                          <a:latin typeface="Cambria Math" panose="02040503050406030204" pitchFamily="18" charset="0"/>
                        </a:rPr>
                        <m:t>=</m:t>
                      </m:r>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r>
                            <a:rPr lang="en-US" sz="1600">
                              <a:latin typeface="Cambria Math" panose="02040503050406030204" pitchFamily="18" charset="0"/>
                            </a:rPr>
                            <m:t>𝐏</m:t>
                          </m:r>
                          <m:d>
                            <m:dPr>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sub>
                              </m:sSub>
                            </m:e>
                          </m:d>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1</m:t>
                              </m:r>
                            </m:sub>
                          </m:sSub>
                          <m:r>
                            <a:rPr lang="en-US" sz="1600">
                              <a:latin typeface="Cambria Math" panose="02040503050406030204" pitchFamily="18" charset="0"/>
                            </a:rPr>
                            <m:t>, …, </m:t>
                          </m:r>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r>
                                <a:rPr lang="en-US" sz="1600">
                                  <a:latin typeface="Cambria Math" panose="02040503050406030204" pitchFamily="18" charset="0"/>
                                </a:rPr>
                                <m:t>−1</m:t>
                              </m:r>
                            </m:sub>
                          </m:sSub>
                          <m:r>
                            <a:rPr lang="en-US" sz="1600" b="0" i="1" smtClean="0">
                              <a:latin typeface="Cambria Math" panose="02040503050406030204" pitchFamily="18" charset="0"/>
                            </a:rPr>
                            <m:t>)</m:t>
                          </m:r>
                        </m:e>
                      </m:nary>
                    </m:oMath>
                  </m:oMathPara>
                </a14:m>
                <a:endParaRPr lang="en-US" sz="1600" dirty="0">
                  <a:latin typeface="Corbel" panose="020B0503020204020204" pitchFamily="34" charset="0"/>
                </a:endParaRPr>
              </a:p>
            </p:txBody>
          </p:sp>
        </mc:Choice>
        <mc:Fallback xmlns="">
          <p:sp>
            <p:nvSpPr>
              <p:cNvPr id="12" name="TextBox 11">
                <a:extLst>
                  <a:ext uri="{FF2B5EF4-FFF2-40B4-BE49-F238E27FC236}">
                    <a16:creationId xmlns:a16="http://schemas.microsoft.com/office/drawing/2014/main" id="{09FACDCA-F9D6-207F-87D2-0EA07327BB99}"/>
                  </a:ext>
                </a:extLst>
              </p:cNvPr>
              <p:cNvSpPr txBox="1">
                <a:spLocks noRot="1" noChangeAspect="1" noMove="1" noResize="1" noEditPoints="1" noAdjustHandles="1" noChangeArrowheads="1" noChangeShapeType="1" noTextEdit="1"/>
              </p:cNvSpPr>
              <p:nvPr/>
            </p:nvSpPr>
            <p:spPr>
              <a:xfrm>
                <a:off x="5191881" y="1606969"/>
                <a:ext cx="3673644" cy="764505"/>
              </a:xfrm>
              <a:prstGeom prst="rect">
                <a:avLst/>
              </a:prstGeom>
              <a:blipFill>
                <a:blip r:embed="rId5"/>
                <a:stretch>
                  <a:fillRect t="-101639" b="-15737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278425A-C1BF-9810-33F6-F6ED85FA9933}"/>
              </a:ext>
            </a:extLst>
          </p:cNvPr>
          <p:cNvSpPr txBox="1"/>
          <p:nvPr/>
        </p:nvSpPr>
        <p:spPr>
          <a:xfrm>
            <a:off x="1040141" y="2880459"/>
            <a:ext cx="2117925" cy="738664"/>
          </a:xfrm>
          <a:prstGeom prst="rect">
            <a:avLst/>
          </a:prstGeom>
          <a:noFill/>
        </p:spPr>
        <p:txBody>
          <a:bodyPr wrap="square">
            <a:spAutoFit/>
          </a:bodyPr>
          <a:lstStyle/>
          <a:p>
            <a:r>
              <a:rPr lang="en-US" b="0" i="0" dirty="0">
                <a:solidFill>
                  <a:srgbClr val="1D1C1D"/>
                </a:solidFill>
                <a:effectLst/>
                <a:latin typeface="Slack-Lato"/>
              </a:rPr>
              <a:t>In the beginning, LM has no clue when you are generating the first token. </a:t>
            </a:r>
            <a:endParaRPr lang="en-US" dirty="0"/>
          </a:p>
        </p:txBody>
      </p:sp>
      <p:sp>
        <p:nvSpPr>
          <p:cNvPr id="9" name="Right Bracket 8">
            <a:extLst>
              <a:ext uri="{FF2B5EF4-FFF2-40B4-BE49-F238E27FC236}">
                <a16:creationId xmlns:a16="http://schemas.microsoft.com/office/drawing/2014/main" id="{300A8A32-AA3C-4BFE-5025-4AFB328EC4AE}"/>
              </a:ext>
            </a:extLst>
          </p:cNvPr>
          <p:cNvSpPr/>
          <p:nvPr/>
        </p:nvSpPr>
        <p:spPr>
          <a:xfrm rot="20239636">
            <a:off x="1191202" y="3627183"/>
            <a:ext cx="114005" cy="539242"/>
          </a:xfrm>
          <a:prstGeom prst="rightBracket">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ket 9">
            <a:extLst>
              <a:ext uri="{FF2B5EF4-FFF2-40B4-BE49-F238E27FC236}">
                <a16:creationId xmlns:a16="http://schemas.microsoft.com/office/drawing/2014/main" id="{3A9B547B-72E6-E936-CFC5-C21453C4CD2A}"/>
              </a:ext>
            </a:extLst>
          </p:cNvPr>
          <p:cNvSpPr/>
          <p:nvPr/>
        </p:nvSpPr>
        <p:spPr>
          <a:xfrm rot="16200000">
            <a:off x="2777555" y="3150572"/>
            <a:ext cx="105773" cy="2517916"/>
          </a:xfrm>
          <a:prstGeom prst="rightBracket">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2A55861A-55A3-4604-EB75-ABABD89F9283}"/>
              </a:ext>
            </a:extLst>
          </p:cNvPr>
          <p:cNvSpPr txBox="1"/>
          <p:nvPr/>
        </p:nvSpPr>
        <p:spPr>
          <a:xfrm>
            <a:off x="2200840" y="4026363"/>
            <a:ext cx="1419758" cy="307777"/>
          </a:xfrm>
          <a:prstGeom prst="rect">
            <a:avLst/>
          </a:prstGeom>
          <a:noFill/>
        </p:spPr>
        <p:txBody>
          <a:bodyPr wrap="square">
            <a:spAutoFit/>
          </a:bodyPr>
          <a:lstStyle/>
          <a:p>
            <a:r>
              <a:rPr lang="en-US" b="0" i="0" dirty="0">
                <a:solidFill>
                  <a:srgbClr val="1D1C1D"/>
                </a:solidFill>
                <a:effectLst/>
                <a:latin typeface="Slack-Lato"/>
              </a:rPr>
              <a:t>Mostly uniform</a:t>
            </a:r>
            <a:endParaRPr lang="en-US" dirty="0"/>
          </a:p>
        </p:txBody>
      </p:sp>
    </p:spTree>
    <p:extLst>
      <p:ext uri="{BB962C8B-B14F-4D97-AF65-F5344CB8AC3E}">
        <p14:creationId xmlns:p14="http://schemas.microsoft.com/office/powerpoint/2010/main" val="333488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9" grpId="0" animBg="1"/>
      <p:bldP spid="10" grpId="0" animBg="1"/>
      <p:bldP spid="1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A79C9D-9ECD-E6CC-4AAF-9A86B65C6CD1}"/>
              </a:ext>
            </a:extLst>
          </p:cNvPr>
          <p:cNvSpPr>
            <a:spLocks noGrp="1"/>
          </p:cNvSpPr>
          <p:nvPr>
            <p:ph type="body" sz="quarter" idx="16"/>
          </p:nvPr>
        </p:nvSpPr>
        <p:spPr/>
        <p:txBody>
          <a:bodyPr/>
          <a:lstStyle/>
          <a:p>
            <a:r>
              <a:rPr lang="en-US" dirty="0"/>
              <a:t>Compare the definition of PPL and cross-entropy: </a:t>
            </a:r>
          </a:p>
          <a:p>
            <a:endParaRPr lang="en-US" dirty="0"/>
          </a:p>
          <a:p>
            <a:pPr marL="114300" indent="0">
              <a:buNone/>
            </a:pPr>
            <a:endParaRPr lang="en-US" dirty="0"/>
          </a:p>
          <a:p>
            <a:pPr marL="114300" indent="0">
              <a:buNone/>
            </a:pPr>
            <a:endParaRPr lang="en-US" dirty="0"/>
          </a:p>
          <a:p>
            <a:pPr marL="114300" indent="0">
              <a:buNone/>
            </a:pP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9D0A39F-3037-3541-AB7E-1DABE5B62082}"/>
                  </a:ext>
                </a:extLst>
              </p:cNvPr>
              <p:cNvSpPr txBox="1"/>
              <p:nvPr/>
            </p:nvSpPr>
            <p:spPr>
              <a:xfrm>
                <a:off x="447240" y="1786779"/>
                <a:ext cx="8539456" cy="615874"/>
              </a:xfrm>
              <a:prstGeom prst="rect">
                <a:avLst/>
              </a:prstGeom>
              <a:noFill/>
            </p:spPr>
            <p:txBody>
              <a:bodyPr wrap="square">
                <a:spAutoFit/>
              </a:bodyPr>
              <a:lstStyle/>
              <a:p>
                <a:pPr lvl="1"/>
                <a14:m>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b="0" i="1" smtClean="0">
                            <a:latin typeface="Cambria Math" panose="02040503050406030204" pitchFamily="18" charset="0"/>
                          </a:rPr>
                          <m:t>𝐻</m:t>
                        </m:r>
                      </m:sup>
                    </m:sSup>
                    <m:r>
                      <a:rPr lang="en-US" sz="2400" smtClean="0">
                        <a:latin typeface="Cambria Math" panose="02040503050406030204" pitchFamily="18" charset="0"/>
                      </a:rPr>
                      <m:t>, </m:t>
                    </m:r>
                  </m:oMath>
                </a14:m>
                <a:r>
                  <a:rPr lang="en-US" sz="2400" dirty="0">
                    <a:latin typeface="Corbel" panose="020B0503020204020204" pitchFamily="34" charset="0"/>
                  </a:rPr>
                  <a:t> where </a:t>
                </a:r>
                <a14:m>
                  <m:oMath xmlns:m="http://schemas.openxmlformats.org/officeDocument/2006/math">
                    <m:r>
                      <a:rPr lang="en-US" sz="2400" b="0" i="1" smtClean="0">
                        <a:latin typeface="Cambria Math" panose="02040503050406030204" pitchFamily="18" charset="0"/>
                      </a:rPr>
                      <m:t>𝐻</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a14:m>
                <a:endParaRPr lang="en-US" sz="2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D9D0A39F-3037-3541-AB7E-1DABE5B62082}"/>
                  </a:ext>
                </a:extLst>
              </p:cNvPr>
              <p:cNvSpPr txBox="1">
                <a:spLocks noRot="1" noChangeAspect="1" noMove="1" noResize="1" noEditPoints="1" noAdjustHandles="1" noChangeArrowheads="1" noChangeShapeType="1" noTextEdit="1"/>
              </p:cNvSpPr>
              <p:nvPr/>
            </p:nvSpPr>
            <p:spPr>
              <a:xfrm>
                <a:off x="447240" y="1786779"/>
                <a:ext cx="8539456" cy="615874"/>
              </a:xfrm>
              <a:prstGeom prst="rect">
                <a:avLst/>
              </a:prstGeom>
              <a:blipFill>
                <a:blip r:embed="rId3"/>
                <a:stretch>
                  <a:fillRect l="-594" t="-82000" r="-446" b="-13000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3BD452C3-4AC9-FA34-E1F1-AA95CABA278F}"/>
              </a:ext>
            </a:extLst>
          </p:cNvPr>
          <p:cNvSpPr>
            <a:spLocks noGrp="1"/>
          </p:cNvSpPr>
          <p:nvPr>
            <p:ph type="title"/>
          </p:nvPr>
        </p:nvSpPr>
        <p:spPr>
          <a:xfrm>
            <a:off x="3" y="107119"/>
            <a:ext cx="9433930" cy="857542"/>
          </a:xfrm>
        </p:spPr>
        <p:txBody>
          <a:bodyPr>
            <a:normAutofit/>
          </a:bodyPr>
          <a:lstStyle/>
          <a:p>
            <a:r>
              <a:rPr lang="en-US" dirty="0"/>
              <a:t>    Perplexity as An Implicit Cross-Entropy </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E6489E6-4C38-43F1-9DAC-C4A9AC9C8EE2}"/>
                  </a:ext>
                </a:extLst>
              </p:cNvPr>
              <p:cNvSpPr txBox="1"/>
              <p:nvPr/>
            </p:nvSpPr>
            <p:spPr>
              <a:xfrm>
                <a:off x="3879096" y="2499526"/>
                <a:ext cx="4838268" cy="1324689"/>
              </a:xfrm>
              <a:prstGeom prst="wedgeRoundRectCallout">
                <a:avLst>
                  <a:gd name="adj1" fmla="val -32592"/>
                  <a:gd name="adj2" fmla="val -47723"/>
                  <a:gd name="adj3" fmla="val 16667"/>
                </a:avLst>
              </a:prstGeom>
              <a:solidFill>
                <a:schemeClr val="bg1"/>
              </a:solidFill>
              <a:ln w="5715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1800" dirty="0">
                    <a:latin typeface="Corbel" panose="020B0503020204020204" pitchFamily="34" charset="0"/>
                    <a:cs typeface="Arial"/>
                  </a:rPr>
                  <a:t>Cross-entropy between two distributions </a:t>
                </a:r>
                <a14:m>
                  <m:oMath xmlns:m="http://schemas.openxmlformats.org/officeDocument/2006/math">
                    <m:r>
                      <a:rPr lang="en-US" sz="1800" i="1">
                        <a:latin typeface="Cambria Math" panose="02040503050406030204" pitchFamily="18" charset="0"/>
                      </a:rPr>
                      <m:t>𝑞</m:t>
                    </m:r>
                    <m:r>
                      <a:rPr lang="en-US" sz="1800" i="1">
                        <a:latin typeface="Cambria Math" panose="02040503050406030204" pitchFamily="18" charset="0"/>
                      </a:rPr>
                      <m:t>, </m:t>
                    </m:r>
                    <m:r>
                      <a:rPr lang="en-US" sz="1800" i="1">
                        <a:latin typeface="Cambria Math" panose="02040503050406030204" pitchFamily="18" charset="0"/>
                      </a:rPr>
                      <m:t>𝑝</m:t>
                    </m:r>
                    <m:r>
                      <a:rPr lang="en-US" sz="1800" i="1">
                        <a:latin typeface="Cambria Math" panose="02040503050406030204" pitchFamily="18" charset="0"/>
                      </a:rPr>
                      <m:t> </m:t>
                    </m:r>
                  </m:oMath>
                </a14:m>
                <a:r>
                  <a:rPr lang="en-US" sz="1800" dirty="0">
                    <a:latin typeface="Corbel" panose="020B0503020204020204" pitchFamily="34" charset="0"/>
                    <a:cs typeface="Arial"/>
                  </a:rPr>
                  <a:t>:</a:t>
                </a:r>
              </a:p>
              <a:p>
                <a:pPr marL="165100" marR="157480" algn="ctr">
                  <a:lnSpc>
                    <a:spcPct val="101899"/>
                  </a:lnSpc>
                  <a:spcBef>
                    <a:spcPts val="245"/>
                  </a:spcBef>
                </a:pPr>
                <a:endParaRPr lang="en-US" sz="1800" dirty="0">
                  <a:latin typeface="Corbel" panose="020B0503020204020204" pitchFamily="34" charset="0"/>
                  <a:cs typeface="Arial"/>
                </a:endParaRPr>
              </a:p>
              <a:p>
                <a:pPr marL="165100" marR="157480" algn="ctr">
                  <a:lnSpc>
                    <a:spcPct val="101899"/>
                  </a:lnSpc>
                  <a:spcBef>
                    <a:spcPts val="245"/>
                  </a:spcBef>
                </a:pPr>
                <a:endParaRPr lang="en-US" sz="1800" dirty="0">
                  <a:latin typeface="Corbel" panose="020B0503020204020204" pitchFamily="34" charset="0"/>
                  <a:cs typeface="Arial"/>
                </a:endParaRPr>
              </a:p>
              <a:p>
                <a:pPr marL="165100" marR="157480" algn="ctr">
                  <a:lnSpc>
                    <a:spcPct val="101899"/>
                  </a:lnSpc>
                  <a:spcBef>
                    <a:spcPts val="245"/>
                  </a:spcBef>
                </a:pPr>
                <a:endParaRPr lang="en-US" sz="1800" dirty="0">
                  <a:latin typeface="Corbel" panose="020B0503020204020204" pitchFamily="34" charset="0"/>
                  <a:cs typeface="Arial"/>
                </a:endParaRPr>
              </a:p>
            </p:txBody>
          </p:sp>
        </mc:Choice>
        <mc:Fallback>
          <p:sp>
            <p:nvSpPr>
              <p:cNvPr id="9" name="TextBox 8">
                <a:extLst>
                  <a:ext uri="{FF2B5EF4-FFF2-40B4-BE49-F238E27FC236}">
                    <a16:creationId xmlns:a16="http://schemas.microsoft.com/office/drawing/2014/main" id="{0E6489E6-4C38-43F1-9DAC-C4A9AC9C8EE2}"/>
                  </a:ext>
                </a:extLst>
              </p:cNvPr>
              <p:cNvSpPr txBox="1">
                <a:spLocks noRot="1" noChangeAspect="1" noMove="1" noResize="1" noEditPoints="1" noAdjustHandles="1" noChangeArrowheads="1" noChangeShapeType="1" noTextEdit="1"/>
              </p:cNvSpPr>
              <p:nvPr/>
            </p:nvSpPr>
            <p:spPr>
              <a:xfrm>
                <a:off x="3879096" y="2499526"/>
                <a:ext cx="4838268" cy="1324689"/>
              </a:xfrm>
              <a:prstGeom prst="wedgeRoundRectCallout">
                <a:avLst>
                  <a:gd name="adj1" fmla="val -32592"/>
                  <a:gd name="adj2" fmla="val -47723"/>
                  <a:gd name="adj3" fmla="val 16667"/>
                </a:avLst>
              </a:prstGeom>
              <a:blipFill>
                <a:blip r:embed="rId4"/>
                <a:stretch>
                  <a:fillRect/>
                </a:stretch>
              </a:blipFill>
              <a:ln w="57150">
                <a:solidFill>
                  <a:schemeClr val="bg1">
                    <a:lumMod val="5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49A1AC8-1D06-0375-4139-21BF89B01183}"/>
                  </a:ext>
                </a:extLst>
              </p:cNvPr>
              <p:cNvSpPr txBox="1"/>
              <p:nvPr/>
            </p:nvSpPr>
            <p:spPr>
              <a:xfrm>
                <a:off x="4236918" y="2857041"/>
                <a:ext cx="4060843" cy="839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CE</m:t>
                      </m:r>
                      <m:r>
                        <a:rPr lang="en-US" sz="2000" b="0" i="1" smtClean="0">
                          <a:latin typeface="Cambria Math" panose="02040503050406030204" pitchFamily="18" charset="0"/>
                        </a:rPr>
                        <m:t>(</m:t>
                      </m:r>
                      <m:r>
                        <a:rPr lang="en-US" sz="2000" b="0" i="1" smtClean="0">
                          <a:latin typeface="Cambria Math" panose="02040503050406030204" pitchFamily="18" charset="0"/>
                        </a:rPr>
                        <m:t>𝑞</m:t>
                      </m:r>
                      <m:r>
                        <a:rPr lang="en-US" sz="2000" b="0" i="1" smtClean="0">
                          <a:latin typeface="Cambria Math" panose="02040503050406030204" pitchFamily="18" charset="0"/>
                        </a:rPr>
                        <m:t>, </m:t>
                      </m:r>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smtClean="0">
                          <a:latin typeface="Cambria Math" panose="02040503050406030204" pitchFamily="18" charset="0"/>
                        </a:rPr>
                        <m:t>=−</m:t>
                      </m:r>
                      <m:nary>
                        <m:naryPr>
                          <m:chr m:val="∑"/>
                          <m:supHide m:val="on"/>
                          <m:ctrlPr>
                            <a:rPr lang="en-US" sz="2000" i="1" smtClean="0">
                              <a:latin typeface="Cambria Math" panose="02040503050406030204" pitchFamily="18" charset="0"/>
                            </a:rPr>
                          </m:ctrlPr>
                        </m:naryPr>
                        <m:sub>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𝒳</m:t>
                          </m:r>
                        </m:sub>
                        <m:sup/>
                        <m:e>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e>
                          </m:func>
                        </m:e>
                      </m:nary>
                    </m:oMath>
                  </m:oMathPara>
                </a14:m>
                <a:endParaRPr lang="en-US" sz="2000" dirty="0"/>
              </a:p>
            </p:txBody>
          </p:sp>
        </mc:Choice>
        <mc:Fallback>
          <p:sp>
            <p:nvSpPr>
              <p:cNvPr id="4" name="TextBox 3">
                <a:extLst>
                  <a:ext uri="{FF2B5EF4-FFF2-40B4-BE49-F238E27FC236}">
                    <a16:creationId xmlns:a16="http://schemas.microsoft.com/office/drawing/2014/main" id="{D49A1AC8-1D06-0375-4139-21BF89B01183}"/>
                  </a:ext>
                </a:extLst>
              </p:cNvPr>
              <p:cNvSpPr txBox="1">
                <a:spLocks noRot="1" noChangeAspect="1" noMove="1" noResize="1" noEditPoints="1" noAdjustHandles="1" noChangeArrowheads="1" noChangeShapeType="1" noTextEdit="1"/>
              </p:cNvSpPr>
              <p:nvPr/>
            </p:nvSpPr>
            <p:spPr>
              <a:xfrm>
                <a:off x="4236918" y="2857041"/>
                <a:ext cx="4060843" cy="839204"/>
              </a:xfrm>
              <a:prstGeom prst="rect">
                <a:avLst/>
              </a:prstGeom>
              <a:blipFill>
                <a:blip r:embed="rId5"/>
                <a:stretch>
                  <a:fillRect t="-127273" b="-17878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44707DD-747B-5B41-A186-78A953DB123A}"/>
              </a:ext>
            </a:extLst>
          </p:cNvPr>
          <p:cNvSpPr txBox="1"/>
          <p:nvPr/>
        </p:nvSpPr>
        <p:spPr>
          <a:xfrm>
            <a:off x="1090511" y="3947802"/>
            <a:ext cx="6599537" cy="824127"/>
          </a:xfrm>
          <a:prstGeom prst="wedgeRoundRectCallout">
            <a:avLst>
              <a:gd name="adj1" fmla="val 29381"/>
              <a:gd name="adj2" fmla="val -6783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1600" dirty="0">
                <a:latin typeface="Corbel" panose="020B0503020204020204" pitchFamily="34" charset="0"/>
                <a:cs typeface="Arial"/>
              </a:rPr>
              <a:t>The </a:t>
            </a:r>
            <a:r>
              <a:rPr lang="en-US" sz="1600" b="1" i="1" dirty="0">
                <a:latin typeface="Corbel" panose="020B0503020204020204" pitchFamily="34" charset="0"/>
                <a:cs typeface="Arial"/>
              </a:rPr>
              <a:t>H</a:t>
            </a:r>
            <a:r>
              <a:rPr lang="en-US" sz="1600" dirty="0">
                <a:latin typeface="Corbel" panose="020B0503020204020204" pitchFamily="34" charset="0"/>
                <a:cs typeface="Arial"/>
              </a:rPr>
              <a:t> term in PPL can be interpreted as cross-entropy between LM distribution and the latent (unobserved) distribution of language. </a:t>
            </a:r>
            <a:r>
              <a:rPr lang="en-US" sz="1600" b="1" dirty="0">
                <a:latin typeface="Corbel" panose="020B0503020204020204" pitchFamily="34" charset="0"/>
                <a:cs typeface="Arial"/>
              </a:rPr>
              <a:t>Why? Hint: </a:t>
            </a:r>
            <a:r>
              <a:rPr lang="en-US" sz="1600" dirty="0">
                <a:latin typeface="Corbel" panose="020B0503020204020204" pitchFamily="34" charset="0"/>
                <a:cs typeface="Arial"/>
              </a:rPr>
              <a:t>Monte Carlo Approximation + Law of Large Numbers. </a:t>
            </a:r>
            <a:endParaRPr lang="en-US" sz="1600" b="1" dirty="0">
              <a:latin typeface="Corbel" panose="020B0503020204020204" pitchFamily="34" charset="0"/>
              <a:cs typeface="Arial"/>
            </a:endParaRPr>
          </a:p>
        </p:txBody>
      </p:sp>
    </p:spTree>
    <p:extLst>
      <p:ext uri="{BB962C8B-B14F-4D97-AF65-F5344CB8AC3E}">
        <p14:creationId xmlns:p14="http://schemas.microsoft.com/office/powerpoint/2010/main" val="93955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8B2A-BB13-61B1-0EB4-DB39489678BA}"/>
              </a:ext>
            </a:extLst>
          </p:cNvPr>
          <p:cNvSpPr>
            <a:spLocks noGrp="1"/>
          </p:cNvSpPr>
          <p:nvPr>
            <p:ph type="title"/>
          </p:nvPr>
        </p:nvSpPr>
        <p:spPr/>
        <p:txBody>
          <a:bodyPr>
            <a:normAutofit/>
          </a:bodyPr>
          <a:lstStyle/>
          <a:p>
            <a:r>
              <a:rPr lang="en-US" dirty="0"/>
              <a:t>Summary</a:t>
            </a:r>
          </a:p>
        </p:txBody>
      </p:sp>
      <p:sp>
        <p:nvSpPr>
          <p:cNvPr id="3" name="Content Placeholder 2">
            <a:extLst>
              <a:ext uri="{FF2B5EF4-FFF2-40B4-BE49-F238E27FC236}">
                <a16:creationId xmlns:a16="http://schemas.microsoft.com/office/drawing/2014/main" id="{2396E66B-A8E8-E4F4-C90B-3CF67DEDA350}"/>
              </a:ext>
            </a:extLst>
          </p:cNvPr>
          <p:cNvSpPr>
            <a:spLocks noGrp="1"/>
          </p:cNvSpPr>
          <p:nvPr>
            <p:ph type="body" sz="quarter" idx="16"/>
          </p:nvPr>
        </p:nvSpPr>
        <p:spPr/>
        <p:txBody>
          <a:bodyPr/>
          <a:lstStyle/>
          <a:p>
            <a:r>
              <a:rPr lang="en-US" sz="1800" dirty="0">
                <a:solidFill>
                  <a:srgbClr val="C00000"/>
                </a:solidFill>
              </a:rPr>
              <a:t>Language Models (LM):</a:t>
            </a:r>
            <a:r>
              <a:rPr lang="en-US" sz="1800" dirty="0">
                <a:solidFill>
                  <a:schemeClr val="tx1"/>
                </a:solidFill>
              </a:rPr>
              <a:t> distributions over language </a:t>
            </a:r>
          </a:p>
          <a:p>
            <a:pPr marL="0" indent="0">
              <a:buNone/>
            </a:pPr>
            <a:endParaRPr lang="en-US" sz="1800" dirty="0">
              <a:solidFill>
                <a:schemeClr val="tx1"/>
              </a:solidFill>
            </a:endParaRPr>
          </a:p>
          <a:p>
            <a:r>
              <a:rPr lang="en-US" sz="1800" dirty="0">
                <a:solidFill>
                  <a:srgbClr val="C00000"/>
                </a:solidFill>
              </a:rPr>
              <a:t>Measuring LM quality:</a:t>
            </a:r>
            <a:r>
              <a:rPr lang="en-US" sz="1800" dirty="0">
                <a:solidFill>
                  <a:schemeClr val="tx1"/>
                </a:solidFill>
              </a:rPr>
              <a:t> use perplexity on held-out data. </a:t>
            </a:r>
          </a:p>
          <a:p>
            <a:pPr marL="0" indent="0">
              <a:buNone/>
            </a:pPr>
            <a:endParaRPr lang="en-US" sz="1800" dirty="0">
              <a:solidFill>
                <a:schemeClr val="tx1"/>
              </a:solidFill>
            </a:endParaRPr>
          </a:p>
          <a:p>
            <a:r>
              <a:rPr lang="en-US" sz="1800" dirty="0">
                <a:solidFill>
                  <a:srgbClr val="C00000"/>
                </a:solidFill>
              </a:rPr>
              <a:t>Count-based LMs have limitations. </a:t>
            </a:r>
          </a:p>
          <a:p>
            <a:pPr lvl="1"/>
            <a:r>
              <a:rPr lang="en-US" sz="1800" dirty="0">
                <a:solidFill>
                  <a:srgbClr val="C00000"/>
                </a:solidFill>
              </a:rPr>
              <a:t>Challenge </a:t>
            </a:r>
            <a:r>
              <a:rPr lang="en-US" sz="1800" dirty="0">
                <a:solidFill>
                  <a:schemeClr val="tx1"/>
                </a:solidFill>
              </a:rPr>
              <a:t>with </a:t>
            </a:r>
            <a:r>
              <a:rPr lang="en-US" sz="1800" dirty="0">
                <a:solidFill>
                  <a:srgbClr val="C00000"/>
                </a:solidFill>
              </a:rPr>
              <a:t>large</a:t>
            </a:r>
            <a:r>
              <a:rPr lang="en-US" sz="1800" dirty="0">
                <a:solidFill>
                  <a:schemeClr val="tx1"/>
                </a:solidFill>
              </a:rPr>
              <a:t> N’s: </a:t>
            </a:r>
            <a:r>
              <a:rPr lang="en-US" sz="1800" dirty="0">
                <a:solidFill>
                  <a:srgbClr val="C00000"/>
                </a:solidFill>
              </a:rPr>
              <a:t>sparsity</a:t>
            </a:r>
            <a:r>
              <a:rPr lang="en-US" sz="1800" dirty="0">
                <a:solidFill>
                  <a:schemeClr val="tx1"/>
                </a:solidFill>
              </a:rPr>
              <a:t> problem — many zero counts/probs. </a:t>
            </a:r>
          </a:p>
          <a:p>
            <a:pPr lvl="1"/>
            <a:r>
              <a:rPr lang="en-US" sz="1800" dirty="0">
                <a:solidFill>
                  <a:srgbClr val="C00000"/>
                </a:solidFill>
              </a:rPr>
              <a:t>Challenge</a:t>
            </a:r>
            <a:r>
              <a:rPr lang="en-US" sz="1800" dirty="0">
                <a:solidFill>
                  <a:schemeClr val="tx1"/>
                </a:solidFill>
              </a:rPr>
              <a:t> with </a:t>
            </a:r>
            <a:r>
              <a:rPr lang="en-US" sz="1800" dirty="0">
                <a:solidFill>
                  <a:srgbClr val="C00000"/>
                </a:solidFill>
              </a:rPr>
              <a:t>small</a:t>
            </a:r>
            <a:r>
              <a:rPr lang="en-US" sz="1800" dirty="0">
                <a:solidFill>
                  <a:schemeClr val="tx1"/>
                </a:solidFill>
              </a:rPr>
              <a:t> N’s: </a:t>
            </a:r>
            <a:r>
              <a:rPr lang="en-US" sz="1800" dirty="0">
                <a:solidFill>
                  <a:srgbClr val="C00000"/>
                </a:solidFill>
              </a:rPr>
              <a:t>lack of long-range </a:t>
            </a:r>
            <a:r>
              <a:rPr lang="en-US" sz="1800" dirty="0">
                <a:solidFill>
                  <a:schemeClr val="tx1"/>
                </a:solidFill>
              </a:rPr>
              <a:t>dependencies. </a:t>
            </a:r>
          </a:p>
          <a:p>
            <a:endParaRPr lang="en-US" sz="1800" dirty="0"/>
          </a:p>
          <a:p>
            <a:r>
              <a:rPr lang="en-US" sz="1800" dirty="0"/>
              <a:t>Next: Rethinking language modeling as a statistical learning problem. </a:t>
            </a:r>
          </a:p>
        </p:txBody>
      </p:sp>
    </p:spTree>
    <p:extLst>
      <p:ext uri="{BB962C8B-B14F-4D97-AF65-F5344CB8AC3E}">
        <p14:creationId xmlns:p14="http://schemas.microsoft.com/office/powerpoint/2010/main" val="9208059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a:xfrm>
            <a:off x="234725" y="107119"/>
            <a:ext cx="8909275" cy="857542"/>
          </a:xfrm>
        </p:spPr>
        <p:txBody>
          <a:bodyPr>
            <a:normAutofit fontScale="90000"/>
          </a:bodyPr>
          <a:lstStyle/>
          <a:p>
            <a:r>
              <a:rPr lang="en-US" dirty="0"/>
              <a:t>Evaluating Language Models: Intrinsic vs Extrinsic </a:t>
            </a:r>
          </a:p>
        </p:txBody>
      </p:sp>
      <p:sp>
        <p:nvSpPr>
          <p:cNvPr id="3" name="Content Placeholder 2">
            <a:extLst>
              <a:ext uri="{FF2B5EF4-FFF2-40B4-BE49-F238E27FC236}">
                <a16:creationId xmlns:a16="http://schemas.microsoft.com/office/drawing/2014/main" id="{198DE51F-4685-7B9E-1C3F-0EABE3033B29}"/>
              </a:ext>
            </a:extLst>
          </p:cNvPr>
          <p:cNvSpPr>
            <a:spLocks noGrp="1"/>
          </p:cNvSpPr>
          <p:nvPr>
            <p:ph type="body" sz="quarter" idx="16"/>
          </p:nvPr>
        </p:nvSpPr>
        <p:spPr/>
        <p:txBody>
          <a:bodyPr>
            <a:noAutofit/>
          </a:bodyPr>
          <a:lstStyle/>
          <a:p>
            <a:pPr marL="400050" lvl="1" indent="-285750"/>
            <a:r>
              <a:rPr lang="en-US" sz="2000" dirty="0">
                <a:solidFill>
                  <a:srgbClr val="C00000"/>
                </a:solidFill>
              </a:rPr>
              <a:t>Intrinsic: </a:t>
            </a:r>
            <a:r>
              <a:rPr lang="en-US" sz="2000" dirty="0">
                <a:solidFill>
                  <a:schemeClr val="tx1"/>
                </a:solidFill>
              </a:rPr>
              <a:t>measure how good we are at modeling language</a:t>
            </a:r>
            <a:endParaRPr lang="en-US" sz="2000" dirty="0">
              <a:solidFill>
                <a:srgbClr val="C00000"/>
              </a:solidFill>
            </a:endParaRPr>
          </a:p>
          <a:p>
            <a:pPr marL="400050" lvl="1" indent="-285750"/>
            <a:r>
              <a:rPr lang="en-US" sz="2000" dirty="0">
                <a:solidFill>
                  <a:srgbClr val="C00000"/>
                </a:solidFill>
              </a:rPr>
              <a:t>Extrinsic: </a:t>
            </a:r>
            <a:r>
              <a:rPr lang="en-US" sz="2000" dirty="0">
                <a:solidFill>
                  <a:schemeClr val="tx1"/>
                </a:solidFill>
              </a:rPr>
              <a:t>build a new language model, use it for some task (MT, ASR, etc.)</a:t>
            </a:r>
          </a:p>
          <a:p>
            <a:pPr marL="115888" lvl="1" indent="-1588">
              <a:buNone/>
            </a:pPr>
            <a:endParaRPr lang="en-US" sz="2000" dirty="0">
              <a:solidFill>
                <a:srgbClr val="C00000"/>
              </a:solidFill>
            </a:endParaRPr>
          </a:p>
          <a:p>
            <a:pPr marL="115888" indent="-1588">
              <a:buNone/>
            </a:pPr>
            <a:endParaRPr lang="en-US" sz="2000" dirty="0"/>
          </a:p>
        </p:txBody>
      </p:sp>
      <p:sp>
        <p:nvSpPr>
          <p:cNvPr id="6" name="Slide Number Placeholder 5">
            <a:extLst>
              <a:ext uri="{FF2B5EF4-FFF2-40B4-BE49-F238E27FC236}">
                <a16:creationId xmlns:a16="http://schemas.microsoft.com/office/drawing/2014/main" id="{9BA55373-65A2-88E6-2155-EC25CD73EA5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78</a:t>
            </a:fld>
            <a:endParaRPr lang="en-US" dirty="0"/>
          </a:p>
        </p:txBody>
      </p:sp>
      <p:pic>
        <p:nvPicPr>
          <p:cNvPr id="7" name="object 2">
            <a:extLst>
              <a:ext uri="{FF2B5EF4-FFF2-40B4-BE49-F238E27FC236}">
                <a16:creationId xmlns:a16="http://schemas.microsoft.com/office/drawing/2014/main" id="{FB23EB69-AA96-A78A-9EAC-80C3C132F0AD}"/>
              </a:ext>
            </a:extLst>
          </p:cNvPr>
          <p:cNvPicPr/>
          <p:nvPr/>
        </p:nvPicPr>
        <p:blipFill>
          <a:blip r:embed="rId3" cstate="print"/>
          <a:stretch>
            <a:fillRect/>
          </a:stretch>
        </p:blipFill>
        <p:spPr>
          <a:xfrm>
            <a:off x="234725" y="3800523"/>
            <a:ext cx="1794458" cy="1194631"/>
          </a:xfrm>
          <a:prstGeom prst="rect">
            <a:avLst/>
          </a:prstGeom>
        </p:spPr>
      </p:pic>
      <p:grpSp>
        <p:nvGrpSpPr>
          <p:cNvPr id="8" name="object 5">
            <a:extLst>
              <a:ext uri="{FF2B5EF4-FFF2-40B4-BE49-F238E27FC236}">
                <a16:creationId xmlns:a16="http://schemas.microsoft.com/office/drawing/2014/main" id="{29DB9506-D30B-7B84-5253-F27A8FA9883C}"/>
              </a:ext>
            </a:extLst>
          </p:cNvPr>
          <p:cNvGrpSpPr/>
          <p:nvPr/>
        </p:nvGrpSpPr>
        <p:grpSpPr>
          <a:xfrm>
            <a:off x="2176042" y="4255442"/>
            <a:ext cx="888145" cy="213360"/>
            <a:chOff x="5187539" y="3271520"/>
            <a:chExt cx="1280160" cy="213360"/>
          </a:xfrm>
        </p:grpSpPr>
        <p:sp>
          <p:nvSpPr>
            <p:cNvPr id="10" name="object 6">
              <a:extLst>
                <a:ext uri="{FF2B5EF4-FFF2-40B4-BE49-F238E27FC236}">
                  <a16:creationId xmlns:a16="http://schemas.microsoft.com/office/drawing/2014/main" id="{1B49517F-A9A3-81C6-3420-B2ABFBAF956C}"/>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1" name="object 7">
              <a:extLst>
                <a:ext uri="{FF2B5EF4-FFF2-40B4-BE49-F238E27FC236}">
                  <a16:creationId xmlns:a16="http://schemas.microsoft.com/office/drawing/2014/main" id="{A60C6C3B-B868-5B23-FE9B-0A1F5C4F5B41}"/>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2" name="object 8">
            <a:extLst>
              <a:ext uri="{FF2B5EF4-FFF2-40B4-BE49-F238E27FC236}">
                <a16:creationId xmlns:a16="http://schemas.microsoft.com/office/drawing/2014/main" id="{EA1E8147-6A08-7AE1-A792-2B49C233CAD2}"/>
              </a:ext>
            </a:extLst>
          </p:cNvPr>
          <p:cNvSpPr txBox="1"/>
          <p:nvPr/>
        </p:nvSpPr>
        <p:spPr>
          <a:xfrm>
            <a:off x="2312101" y="3902700"/>
            <a:ext cx="613410" cy="406400"/>
          </a:xfrm>
          <a:prstGeom prst="rect">
            <a:avLst/>
          </a:prstGeom>
        </p:spPr>
        <p:txBody>
          <a:bodyPr vert="horz" wrap="square" lIns="0" tIns="12700" rIns="0" bIns="0" rtlCol="0">
            <a:spAutoFit/>
          </a:bodyPr>
          <a:lstStyle/>
          <a:p>
            <a:pPr marL="12700">
              <a:lnSpc>
                <a:spcPct val="100000"/>
              </a:lnSpc>
              <a:spcBef>
                <a:spcPts val="100"/>
              </a:spcBef>
            </a:pPr>
            <a:r>
              <a:rPr sz="2500" spc="-45" dirty="0">
                <a:latin typeface="Corbel" panose="020B0503020204020204" pitchFamily="34" charset="0"/>
              </a:rPr>
              <a:t>train</a:t>
            </a:r>
            <a:endParaRPr sz="2500" dirty="0">
              <a:latin typeface="Corbel" panose="020B0503020204020204" pitchFamily="34" charset="0"/>
            </a:endParaRPr>
          </a:p>
        </p:txBody>
      </p:sp>
      <p:grpSp>
        <p:nvGrpSpPr>
          <p:cNvPr id="16" name="object 5">
            <a:extLst>
              <a:ext uri="{FF2B5EF4-FFF2-40B4-BE49-F238E27FC236}">
                <a16:creationId xmlns:a16="http://schemas.microsoft.com/office/drawing/2014/main" id="{B44F854D-3FA3-F1C9-8C76-1082E1C4C070}"/>
              </a:ext>
            </a:extLst>
          </p:cNvPr>
          <p:cNvGrpSpPr/>
          <p:nvPr/>
        </p:nvGrpSpPr>
        <p:grpSpPr>
          <a:xfrm>
            <a:off x="5891059" y="4255442"/>
            <a:ext cx="888145" cy="213360"/>
            <a:chOff x="5187539" y="3271520"/>
            <a:chExt cx="1280160" cy="213360"/>
          </a:xfrm>
        </p:grpSpPr>
        <p:sp>
          <p:nvSpPr>
            <p:cNvPr id="17" name="object 6">
              <a:extLst>
                <a:ext uri="{FF2B5EF4-FFF2-40B4-BE49-F238E27FC236}">
                  <a16:creationId xmlns:a16="http://schemas.microsoft.com/office/drawing/2014/main" id="{E630FE10-B286-8693-9384-228A6B8EC423}"/>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8" name="object 7">
              <a:extLst>
                <a:ext uri="{FF2B5EF4-FFF2-40B4-BE49-F238E27FC236}">
                  <a16:creationId xmlns:a16="http://schemas.microsoft.com/office/drawing/2014/main" id="{D8B28132-0F41-9728-9FDB-F76020E569EB}"/>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9" name="object 8">
            <a:extLst>
              <a:ext uri="{FF2B5EF4-FFF2-40B4-BE49-F238E27FC236}">
                <a16:creationId xmlns:a16="http://schemas.microsoft.com/office/drawing/2014/main" id="{54EC9257-CBB4-1B09-5E60-1F5D58B0B238}"/>
              </a:ext>
            </a:extLst>
          </p:cNvPr>
          <p:cNvSpPr txBox="1"/>
          <p:nvPr/>
        </p:nvSpPr>
        <p:spPr>
          <a:xfrm>
            <a:off x="6027118" y="3902700"/>
            <a:ext cx="613410" cy="406400"/>
          </a:xfrm>
          <a:prstGeom prst="rect">
            <a:avLst/>
          </a:prstGeom>
        </p:spPr>
        <p:txBody>
          <a:bodyPr vert="horz" wrap="square" lIns="0" tIns="12700" rIns="0" bIns="0" rtlCol="0">
            <a:spAutoFit/>
          </a:bodyPr>
          <a:lstStyle/>
          <a:p>
            <a:pPr marL="12700">
              <a:lnSpc>
                <a:spcPct val="100000"/>
              </a:lnSpc>
              <a:spcBef>
                <a:spcPts val="100"/>
              </a:spcBef>
            </a:pPr>
            <a:r>
              <a:rPr lang="en-US" sz="2500" spc="-45" dirty="0">
                <a:latin typeface="Corbel" panose="020B0503020204020204" pitchFamily="34" charset="0"/>
              </a:rPr>
              <a:t>eval</a:t>
            </a:r>
            <a:endParaRPr sz="2500" dirty="0">
              <a:latin typeface="Corbel" panose="020B0503020204020204" pitchFamily="34" charset="0"/>
            </a:endParaRPr>
          </a:p>
        </p:txBody>
      </p:sp>
      <p:sp>
        <p:nvSpPr>
          <p:cNvPr id="21" name="TextBox 20">
            <a:extLst>
              <a:ext uri="{FF2B5EF4-FFF2-40B4-BE49-F238E27FC236}">
                <a16:creationId xmlns:a16="http://schemas.microsoft.com/office/drawing/2014/main" id="{3BCBD792-7A71-E22C-43A1-63ACFC113DF4}"/>
              </a:ext>
            </a:extLst>
          </p:cNvPr>
          <p:cNvSpPr txBox="1"/>
          <p:nvPr/>
        </p:nvSpPr>
        <p:spPr>
          <a:xfrm>
            <a:off x="119740" y="2813843"/>
            <a:ext cx="2338736" cy="738664"/>
          </a:xfrm>
          <a:prstGeom prst="rect">
            <a:avLst/>
          </a:prstGeom>
          <a:noFill/>
        </p:spPr>
        <p:txBody>
          <a:bodyPr wrap="square">
            <a:spAutoFit/>
          </a:bodyPr>
          <a:lstStyle/>
          <a:p>
            <a:r>
              <a:rPr lang="en-US" sz="1400" spc="-75" dirty="0">
                <a:latin typeface="Corbel" panose="020B0503020204020204" pitchFamily="34" charset="0"/>
              </a:rPr>
              <a:t>Example:</a:t>
            </a:r>
            <a:r>
              <a:rPr lang="en-US" sz="1400" spc="-114" dirty="0">
                <a:latin typeface="Corbel" panose="020B0503020204020204" pitchFamily="34" charset="0"/>
              </a:rPr>
              <a:t> </a:t>
            </a:r>
            <a:r>
              <a:rPr lang="en-US" sz="1400" dirty="0">
                <a:latin typeface="Corbel" panose="020B0503020204020204" pitchFamily="34" charset="0"/>
              </a:rPr>
              <a:t>I</a:t>
            </a:r>
            <a:r>
              <a:rPr lang="en-US" sz="1400" spc="-114" dirty="0">
                <a:latin typeface="Corbel" panose="020B0503020204020204" pitchFamily="34" charset="0"/>
              </a:rPr>
              <a:t> </a:t>
            </a:r>
            <a:r>
              <a:rPr lang="en-US" sz="1400" spc="-20" dirty="0">
                <a:latin typeface="Corbel" panose="020B0503020204020204" pitchFamily="34" charset="0"/>
              </a:rPr>
              <a:t>use</a:t>
            </a:r>
            <a:r>
              <a:rPr lang="en-US" sz="1400" spc="-114" dirty="0">
                <a:latin typeface="Corbel" panose="020B0503020204020204" pitchFamily="34" charset="0"/>
              </a:rPr>
              <a:t> </a:t>
            </a:r>
            <a:r>
              <a:rPr lang="en-US" sz="1400" dirty="0">
                <a:latin typeface="Corbel" panose="020B0503020204020204" pitchFamily="34" charset="0"/>
              </a:rPr>
              <a:t>a</a:t>
            </a:r>
            <a:r>
              <a:rPr lang="en-US" sz="1400" spc="-110" dirty="0">
                <a:latin typeface="Corbel" panose="020B0503020204020204" pitchFamily="34" charset="0"/>
              </a:rPr>
              <a:t> </a:t>
            </a:r>
            <a:r>
              <a:rPr lang="en-US" sz="1400" dirty="0">
                <a:latin typeface="Corbel" panose="020B0503020204020204" pitchFamily="34" charset="0"/>
              </a:rPr>
              <a:t>bunch</a:t>
            </a:r>
            <a:r>
              <a:rPr lang="en-US" sz="1400" spc="-114" dirty="0">
                <a:latin typeface="Corbel" panose="020B0503020204020204" pitchFamily="34" charset="0"/>
              </a:rPr>
              <a:t> </a:t>
            </a:r>
            <a:r>
              <a:rPr lang="en-US" sz="1400" spc="-25" dirty="0">
                <a:latin typeface="Corbel" panose="020B0503020204020204" pitchFamily="34" charset="0"/>
              </a:rPr>
              <a:t>of </a:t>
            </a:r>
            <a:r>
              <a:rPr lang="en-US" sz="1400" dirty="0">
                <a:latin typeface="Corbel" panose="020B0503020204020204" pitchFamily="34" charset="0"/>
              </a:rPr>
              <a:t>New</a:t>
            </a:r>
            <a:r>
              <a:rPr lang="en-US" sz="1400" spc="-130" dirty="0">
                <a:latin typeface="Corbel" panose="020B0503020204020204" pitchFamily="34" charset="0"/>
              </a:rPr>
              <a:t> </a:t>
            </a:r>
            <a:r>
              <a:rPr lang="en-US" sz="1400" spc="-105" dirty="0">
                <a:latin typeface="Corbel" panose="020B0503020204020204" pitchFamily="34" charset="0"/>
              </a:rPr>
              <a:t>York</a:t>
            </a:r>
            <a:r>
              <a:rPr lang="en-US" sz="1400" spc="-90" dirty="0">
                <a:latin typeface="Corbel" panose="020B0503020204020204" pitchFamily="34" charset="0"/>
              </a:rPr>
              <a:t> </a:t>
            </a:r>
            <a:r>
              <a:rPr lang="en-US" sz="1400" spc="-55" dirty="0">
                <a:latin typeface="Corbel" panose="020B0503020204020204" pitchFamily="34" charset="0"/>
              </a:rPr>
              <a:t>Times</a:t>
            </a:r>
            <a:r>
              <a:rPr lang="en-US" sz="1400" spc="-105" dirty="0">
                <a:latin typeface="Corbel" panose="020B0503020204020204" pitchFamily="34" charset="0"/>
              </a:rPr>
              <a:t> </a:t>
            </a:r>
            <a:r>
              <a:rPr lang="en-US" sz="1400" spc="-40" dirty="0">
                <a:latin typeface="Corbel" panose="020B0503020204020204" pitchFamily="34" charset="0"/>
              </a:rPr>
              <a:t>articles</a:t>
            </a:r>
            <a:r>
              <a:rPr lang="en-US" sz="1400" spc="-110" dirty="0">
                <a:latin typeface="Corbel" panose="020B0503020204020204" pitchFamily="34" charset="0"/>
              </a:rPr>
              <a:t> </a:t>
            </a:r>
            <a:r>
              <a:rPr lang="en-US" sz="1400" spc="-25" dirty="0">
                <a:latin typeface="Corbel" panose="020B0503020204020204" pitchFamily="34" charset="0"/>
              </a:rPr>
              <a:t>to </a:t>
            </a:r>
            <a:r>
              <a:rPr lang="en-US" sz="1400" dirty="0">
                <a:latin typeface="Corbel" panose="020B0503020204020204" pitchFamily="34" charset="0"/>
              </a:rPr>
              <a:t>build</a:t>
            </a:r>
            <a:r>
              <a:rPr lang="en-US" sz="1400" spc="-135" dirty="0">
                <a:latin typeface="Corbel" panose="020B0503020204020204" pitchFamily="34" charset="0"/>
              </a:rPr>
              <a:t> </a:t>
            </a:r>
            <a:r>
              <a:rPr lang="en-US" sz="1400" dirty="0">
                <a:latin typeface="Corbel" panose="020B0503020204020204" pitchFamily="34" charset="0"/>
              </a:rPr>
              <a:t>a</a:t>
            </a:r>
            <a:r>
              <a:rPr lang="en-US" sz="1400" spc="-130" dirty="0">
                <a:latin typeface="Corbel" panose="020B0503020204020204" pitchFamily="34" charset="0"/>
              </a:rPr>
              <a:t> </a:t>
            </a:r>
            <a:r>
              <a:rPr lang="en-US" sz="1400" spc="-20" dirty="0">
                <a:latin typeface="Corbel" panose="020B0503020204020204" pitchFamily="34" charset="0"/>
              </a:rPr>
              <a:t>bigram</a:t>
            </a:r>
            <a:r>
              <a:rPr lang="en-US" sz="1400" spc="-135" dirty="0">
                <a:latin typeface="Corbel" panose="020B0503020204020204" pitchFamily="34" charset="0"/>
              </a:rPr>
              <a:t> </a:t>
            </a:r>
            <a:r>
              <a:rPr lang="en-US" sz="1400" spc="-35" dirty="0">
                <a:latin typeface="Corbel" panose="020B0503020204020204" pitchFamily="34" charset="0"/>
              </a:rPr>
              <a:t>probability</a:t>
            </a:r>
            <a:r>
              <a:rPr lang="en-US" sz="1400" spc="-130" dirty="0">
                <a:latin typeface="Corbel" panose="020B0503020204020204" pitchFamily="34" charset="0"/>
              </a:rPr>
              <a:t> </a:t>
            </a:r>
            <a:r>
              <a:rPr lang="en-US" sz="1400" spc="-30" dirty="0">
                <a:latin typeface="Corbel" panose="020B0503020204020204" pitchFamily="34" charset="0"/>
              </a:rPr>
              <a:t>table</a:t>
            </a:r>
            <a:endParaRPr lang="en-US" dirty="0">
              <a:latin typeface="Corbel" panose="020B0503020204020204" pitchFamily="34" charset="0"/>
            </a:endParaRPr>
          </a:p>
        </p:txBody>
      </p:sp>
      <p:pic>
        <p:nvPicPr>
          <p:cNvPr id="26" name="object 9">
            <a:extLst>
              <a:ext uri="{FF2B5EF4-FFF2-40B4-BE49-F238E27FC236}">
                <a16:creationId xmlns:a16="http://schemas.microsoft.com/office/drawing/2014/main" id="{01A0DFD1-BD6D-C20A-D632-BDEDCFA230FA}"/>
              </a:ext>
            </a:extLst>
          </p:cNvPr>
          <p:cNvPicPr/>
          <p:nvPr/>
        </p:nvPicPr>
        <p:blipFill>
          <a:blip r:embed="rId4" cstate="print"/>
          <a:stretch>
            <a:fillRect/>
          </a:stretch>
        </p:blipFill>
        <p:spPr>
          <a:xfrm>
            <a:off x="6840108" y="3659662"/>
            <a:ext cx="2142140" cy="1404919"/>
          </a:xfrm>
          <a:prstGeom prst="rect">
            <a:avLst/>
          </a:prstGeom>
        </p:spPr>
      </p:pic>
      <p:sp>
        <p:nvSpPr>
          <p:cNvPr id="27" name="object 14">
            <a:extLst>
              <a:ext uri="{FF2B5EF4-FFF2-40B4-BE49-F238E27FC236}">
                <a16:creationId xmlns:a16="http://schemas.microsoft.com/office/drawing/2014/main" id="{88AF928A-0759-6B97-9C8D-36BB3BAB4E01}"/>
              </a:ext>
            </a:extLst>
          </p:cNvPr>
          <p:cNvSpPr txBox="1"/>
          <p:nvPr/>
        </p:nvSpPr>
        <p:spPr>
          <a:xfrm>
            <a:off x="6619946" y="2913690"/>
            <a:ext cx="2338736" cy="657231"/>
          </a:xfrm>
          <a:prstGeom prst="rect">
            <a:avLst/>
          </a:prstGeom>
        </p:spPr>
        <p:txBody>
          <a:bodyPr vert="horz" wrap="square" lIns="0" tIns="10795" rIns="0" bIns="0" rtlCol="0">
            <a:spAutoFit/>
          </a:bodyPr>
          <a:lstStyle/>
          <a:p>
            <a:pPr marL="12700" marR="5080" algn="ctr">
              <a:spcBef>
                <a:spcPts val="85"/>
              </a:spcBef>
            </a:pPr>
            <a:r>
              <a:rPr dirty="0">
                <a:latin typeface="Corbel" panose="020B0503020204020204" pitchFamily="34" charset="0"/>
              </a:rPr>
              <a:t>Now</a:t>
            </a:r>
            <a:r>
              <a:rPr spc="-45" dirty="0">
                <a:latin typeface="Corbel" panose="020B0503020204020204" pitchFamily="34" charset="0"/>
              </a:rPr>
              <a:t> </a:t>
            </a:r>
            <a:r>
              <a:rPr dirty="0">
                <a:latin typeface="Corbel" panose="020B0503020204020204" pitchFamily="34" charset="0"/>
              </a:rPr>
              <a:t>I’m</a:t>
            </a:r>
            <a:r>
              <a:rPr spc="-45" dirty="0">
                <a:latin typeface="Corbel" panose="020B0503020204020204" pitchFamily="34" charset="0"/>
              </a:rPr>
              <a:t> </a:t>
            </a:r>
            <a:r>
              <a:rPr spc="-10" dirty="0">
                <a:latin typeface="Corbel" panose="020B0503020204020204" pitchFamily="34" charset="0"/>
              </a:rPr>
              <a:t>going</a:t>
            </a:r>
            <a:r>
              <a:rPr spc="-45" dirty="0">
                <a:latin typeface="Corbel" panose="020B0503020204020204" pitchFamily="34" charset="0"/>
              </a:rPr>
              <a:t> </a:t>
            </a:r>
            <a:r>
              <a:rPr dirty="0">
                <a:latin typeface="Corbel" panose="020B0503020204020204" pitchFamily="34" charset="0"/>
              </a:rPr>
              <a:t>to</a:t>
            </a:r>
            <a:r>
              <a:rPr spc="-45" dirty="0">
                <a:latin typeface="Corbel" panose="020B0503020204020204" pitchFamily="34" charset="0"/>
              </a:rPr>
              <a:t> </a:t>
            </a:r>
            <a:r>
              <a:rPr spc="-65" dirty="0">
                <a:latin typeface="Corbel" panose="020B0503020204020204" pitchFamily="34" charset="0"/>
              </a:rPr>
              <a:t>evaluate</a:t>
            </a:r>
            <a:r>
              <a:rPr spc="-45" dirty="0">
                <a:latin typeface="Corbel" panose="020B0503020204020204" pitchFamily="34" charset="0"/>
              </a:rPr>
              <a:t> </a:t>
            </a:r>
            <a:r>
              <a:rPr spc="-35" dirty="0">
                <a:latin typeface="Corbel" panose="020B0503020204020204" pitchFamily="34" charset="0"/>
              </a:rPr>
              <a:t>the probability</a:t>
            </a:r>
            <a:r>
              <a:rPr spc="-114" dirty="0">
                <a:latin typeface="Corbel" panose="020B0503020204020204" pitchFamily="34" charset="0"/>
              </a:rPr>
              <a:t> </a:t>
            </a:r>
            <a:r>
              <a:rPr dirty="0">
                <a:latin typeface="Corbel" panose="020B0503020204020204" pitchFamily="34" charset="0"/>
              </a:rPr>
              <a:t>of</a:t>
            </a:r>
            <a:r>
              <a:rPr spc="-114" dirty="0">
                <a:latin typeface="Corbel" panose="020B0503020204020204" pitchFamily="34" charset="0"/>
              </a:rPr>
              <a:t> </a:t>
            </a:r>
            <a:r>
              <a:rPr spc="-10" dirty="0">
                <a:latin typeface="Corbel" panose="020B0503020204020204" pitchFamily="34" charset="0"/>
              </a:rPr>
              <a:t>some</a:t>
            </a:r>
            <a:r>
              <a:rPr spc="-114" dirty="0">
                <a:latin typeface="Corbel" panose="020B0503020204020204" pitchFamily="34" charset="0"/>
              </a:rPr>
              <a:t> </a:t>
            </a:r>
            <a:r>
              <a:rPr spc="-10" dirty="0">
                <a:latin typeface="Corbel" panose="020B0503020204020204" pitchFamily="34" charset="0"/>
              </a:rPr>
              <a:t>heldout</a:t>
            </a:r>
            <a:endParaRPr dirty="0">
              <a:latin typeface="Corbel" panose="020B0503020204020204" pitchFamily="34" charset="0"/>
            </a:endParaRPr>
          </a:p>
          <a:p>
            <a:pPr algn="ctr"/>
            <a:r>
              <a:rPr dirty="0">
                <a:latin typeface="Corbel" panose="020B0503020204020204" pitchFamily="34" charset="0"/>
              </a:rPr>
              <a:t>data</a:t>
            </a:r>
            <a:r>
              <a:rPr spc="-135" dirty="0">
                <a:latin typeface="Corbel" panose="020B0503020204020204" pitchFamily="34" charset="0"/>
              </a:rPr>
              <a:t> </a:t>
            </a:r>
            <a:r>
              <a:rPr spc="-20" dirty="0">
                <a:latin typeface="Corbel" panose="020B0503020204020204" pitchFamily="34" charset="0"/>
              </a:rPr>
              <a:t>using</a:t>
            </a:r>
            <a:r>
              <a:rPr spc="-135" dirty="0">
                <a:latin typeface="Corbel" panose="020B0503020204020204" pitchFamily="34" charset="0"/>
              </a:rPr>
              <a:t> </a:t>
            </a:r>
            <a:r>
              <a:rPr dirty="0">
                <a:latin typeface="Corbel" panose="020B0503020204020204" pitchFamily="34" charset="0"/>
              </a:rPr>
              <a:t>our</a:t>
            </a:r>
            <a:r>
              <a:rPr spc="-135" dirty="0">
                <a:latin typeface="Corbel" panose="020B0503020204020204" pitchFamily="34" charset="0"/>
              </a:rPr>
              <a:t> </a:t>
            </a:r>
            <a:r>
              <a:rPr spc="-20" dirty="0">
                <a:latin typeface="Corbel" panose="020B0503020204020204" pitchFamily="34" charset="0"/>
              </a:rPr>
              <a:t>bigram</a:t>
            </a:r>
            <a:r>
              <a:rPr spc="-130" dirty="0">
                <a:latin typeface="Corbel" panose="020B0503020204020204" pitchFamily="34" charset="0"/>
              </a:rPr>
              <a:t> </a:t>
            </a:r>
            <a:r>
              <a:rPr spc="-10" dirty="0">
                <a:latin typeface="Corbel" panose="020B0503020204020204" pitchFamily="34" charset="0"/>
              </a:rPr>
              <a:t>table</a:t>
            </a:r>
            <a:endParaRPr dirty="0">
              <a:latin typeface="Corbel" panose="020B0503020204020204" pitchFamily="34" charset="0"/>
            </a:endParaRPr>
          </a:p>
        </p:txBody>
      </p:sp>
      <p:pic>
        <p:nvPicPr>
          <p:cNvPr id="4" name="Picture 2" descr="Google Translate's Neural Machine Technology Now Supports More Languages">
            <a:extLst>
              <a:ext uri="{FF2B5EF4-FFF2-40B4-BE49-F238E27FC236}">
                <a16:creationId xmlns:a16="http://schemas.microsoft.com/office/drawing/2014/main" id="{7DF884EB-29EF-690D-6A3F-492E2AD384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5975" y="2293011"/>
            <a:ext cx="1837746" cy="89508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object 5">
            <a:extLst>
              <a:ext uri="{FF2B5EF4-FFF2-40B4-BE49-F238E27FC236}">
                <a16:creationId xmlns:a16="http://schemas.microsoft.com/office/drawing/2014/main" id="{4B40C3AC-19CB-8C8A-A108-5A8B02571E0F}"/>
              </a:ext>
            </a:extLst>
          </p:cNvPr>
          <p:cNvGrpSpPr/>
          <p:nvPr/>
        </p:nvGrpSpPr>
        <p:grpSpPr>
          <a:xfrm rot="16200000">
            <a:off x="4210776" y="3451039"/>
            <a:ext cx="888145" cy="213360"/>
            <a:chOff x="5187539" y="3271520"/>
            <a:chExt cx="1280160" cy="213360"/>
          </a:xfrm>
        </p:grpSpPr>
        <p:sp>
          <p:nvSpPr>
            <p:cNvPr id="9" name="object 6">
              <a:extLst>
                <a:ext uri="{FF2B5EF4-FFF2-40B4-BE49-F238E27FC236}">
                  <a16:creationId xmlns:a16="http://schemas.microsoft.com/office/drawing/2014/main" id="{88835158-4BBF-963A-8030-5CA92083E94C}"/>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3" name="object 7">
              <a:extLst>
                <a:ext uri="{FF2B5EF4-FFF2-40B4-BE49-F238E27FC236}">
                  <a16:creationId xmlns:a16="http://schemas.microsoft.com/office/drawing/2014/main" id="{4041CECC-A6F8-11FD-DB31-C3881AAC16E5}"/>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5" name="object 8">
            <a:extLst>
              <a:ext uri="{FF2B5EF4-FFF2-40B4-BE49-F238E27FC236}">
                <a16:creationId xmlns:a16="http://schemas.microsoft.com/office/drawing/2014/main" id="{72FA1D50-0AFA-1D5D-5084-F98DCFA13FB3}"/>
              </a:ext>
            </a:extLst>
          </p:cNvPr>
          <p:cNvSpPr txBox="1"/>
          <p:nvPr/>
        </p:nvSpPr>
        <p:spPr>
          <a:xfrm>
            <a:off x="3279565" y="3208766"/>
            <a:ext cx="1219845" cy="782265"/>
          </a:xfrm>
          <a:prstGeom prst="rect">
            <a:avLst/>
          </a:prstGeom>
        </p:spPr>
        <p:txBody>
          <a:bodyPr vert="horz" wrap="square" lIns="0" tIns="12700" rIns="0" bIns="0" rtlCol="0">
            <a:spAutoFit/>
          </a:bodyPr>
          <a:lstStyle/>
          <a:p>
            <a:pPr marL="12700" algn="r">
              <a:lnSpc>
                <a:spcPct val="100000"/>
              </a:lnSpc>
              <a:spcBef>
                <a:spcPts val="100"/>
              </a:spcBef>
            </a:pPr>
            <a:r>
              <a:rPr lang="en-US" sz="2500" spc="-45" dirty="0">
                <a:latin typeface="Corbel" panose="020B0503020204020204" pitchFamily="34" charset="0"/>
              </a:rPr>
              <a:t>extrinsic eval</a:t>
            </a:r>
            <a:endParaRPr sz="2500" dirty="0">
              <a:latin typeface="Corbel" panose="020B0503020204020204" pitchFamily="34" charset="0"/>
            </a:endParaRPr>
          </a:p>
        </p:txBody>
      </p:sp>
      <p:sp>
        <p:nvSpPr>
          <p:cNvPr id="20" name="Rectangle 19">
            <a:extLst>
              <a:ext uri="{FF2B5EF4-FFF2-40B4-BE49-F238E27FC236}">
                <a16:creationId xmlns:a16="http://schemas.microsoft.com/office/drawing/2014/main" id="{5C9CB1A7-2699-B67E-84D6-11541BFF0844}"/>
              </a:ext>
            </a:extLst>
          </p:cNvPr>
          <p:cNvSpPr/>
          <p:nvPr/>
        </p:nvSpPr>
        <p:spPr>
          <a:xfrm>
            <a:off x="4085710" y="4051288"/>
            <a:ext cx="1138276" cy="841661"/>
          </a:xfrm>
          <a:prstGeom prst="rect">
            <a:avLst/>
          </a:prstGeom>
          <a:solidFill>
            <a:schemeClr val="accent6">
              <a:lumMod val="20000"/>
              <a:lumOff val="80000"/>
            </a:schemeClr>
          </a:solid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LM</a:t>
            </a:r>
          </a:p>
        </p:txBody>
      </p:sp>
    </p:spTree>
    <p:extLst>
      <p:ext uri="{BB962C8B-B14F-4D97-AF65-F5344CB8AC3E}">
        <p14:creationId xmlns:p14="http://schemas.microsoft.com/office/powerpoint/2010/main" val="5038329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FB0A01-1557-717D-4063-9F9387CCA585}"/>
              </a:ext>
            </a:extLst>
          </p:cNvPr>
          <p:cNvSpPr>
            <a:spLocks noGrp="1"/>
          </p:cNvSpPr>
          <p:nvPr>
            <p:ph type="body" sz="quarter" idx="16"/>
          </p:nvPr>
        </p:nvSpPr>
        <p:spPr>
          <a:xfrm>
            <a:off x="423949" y="1828237"/>
            <a:ext cx="7905404" cy="2000250"/>
          </a:xfrm>
        </p:spPr>
        <p:txBody>
          <a:bodyPr/>
          <a:lstStyle/>
          <a:p>
            <a:r>
              <a:rPr lang="en-US" sz="3200" b="1" dirty="0"/>
              <a:t>Beyond Counting: </a:t>
            </a:r>
          </a:p>
          <a:p>
            <a:r>
              <a:rPr lang="en-US" sz="4400" b="1" dirty="0"/>
              <a:t>Language Models as </a:t>
            </a:r>
            <a:br>
              <a:rPr lang="en-US" sz="4400" b="1" dirty="0"/>
            </a:br>
            <a:r>
              <a:rPr lang="en-US" sz="4400" b="1" dirty="0"/>
              <a:t>a Learning Problem</a:t>
            </a:r>
          </a:p>
        </p:txBody>
      </p:sp>
      <p:sp>
        <p:nvSpPr>
          <p:cNvPr id="3" name="Text Placeholder 2">
            <a:extLst>
              <a:ext uri="{FF2B5EF4-FFF2-40B4-BE49-F238E27FC236}">
                <a16:creationId xmlns:a16="http://schemas.microsoft.com/office/drawing/2014/main" id="{5123594B-05CE-3E05-90E6-197F55340149}"/>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2272179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 sat</a:t>
            </a:r>
          </a:p>
        </p:txBody>
      </p:sp>
      <p:sp>
        <p:nvSpPr>
          <p:cNvPr id="2" name="Slide Number Placeholder 1">
            <a:extLst>
              <a:ext uri="{FF2B5EF4-FFF2-40B4-BE49-F238E27FC236}">
                <a16:creationId xmlns:a16="http://schemas.microsoft.com/office/drawing/2014/main" id="{9F61A390-C483-4EE6-E2CB-A49C3AF410C9}"/>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a:t>
            </a:fld>
            <a:endParaRPr lang="en-US" dirty="0"/>
          </a:p>
        </p:txBody>
      </p:sp>
    </p:spTree>
    <p:extLst>
      <p:ext uri="{BB962C8B-B14F-4D97-AF65-F5344CB8AC3E}">
        <p14:creationId xmlns:p14="http://schemas.microsoft.com/office/powerpoint/2010/main" val="40416944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54604-411F-33DE-71E4-22900C5F93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D48DDF-CEC1-D7B6-722B-F06C62AC7151}"/>
              </a:ext>
            </a:extLst>
          </p:cNvPr>
          <p:cNvSpPr>
            <a:spLocks noGrp="1"/>
          </p:cNvSpPr>
          <p:nvPr>
            <p:ph type="title"/>
          </p:nvPr>
        </p:nvSpPr>
        <p:spPr/>
        <p:txBody>
          <a:bodyPr>
            <a:normAutofit/>
          </a:bodyPr>
          <a:lstStyle/>
          <a:p>
            <a:r>
              <a:rPr lang="en-US" dirty="0"/>
              <a:t>LM as a Machine Learning Problem</a:t>
            </a:r>
          </a:p>
        </p:txBody>
      </p:sp>
      <p:sp>
        <p:nvSpPr>
          <p:cNvPr id="7" name="Content Placeholder 6">
            <a:extLst>
              <a:ext uri="{FF2B5EF4-FFF2-40B4-BE49-F238E27FC236}">
                <a16:creationId xmlns:a16="http://schemas.microsoft.com/office/drawing/2014/main" id="{CEB34AFC-FE76-5E6B-0483-F24321E4AF42}"/>
              </a:ext>
            </a:extLst>
          </p:cNvPr>
          <p:cNvSpPr>
            <a:spLocks noGrp="1"/>
          </p:cNvSpPr>
          <p:nvPr>
            <p:ph type="body" sz="quarter" idx="16"/>
          </p:nvPr>
        </p:nvSpPr>
        <p:spPr/>
        <p:txBody>
          <a:bodyPr/>
          <a:lstStyle/>
          <a:p>
            <a:r>
              <a:rPr lang="en-US" dirty="0"/>
              <a:t>Given the embeddings of the context, predict the word on the right side. </a:t>
            </a:r>
          </a:p>
          <a:p>
            <a:pPr lvl="1"/>
            <a:r>
              <a:rPr lang="en-US" dirty="0"/>
              <a:t>Dropping the right context for simplicity -- not a fundamental limitation. </a:t>
            </a:r>
          </a:p>
          <a:p>
            <a:pPr lvl="1"/>
            <a:endParaRPr lang="en-US" dirty="0"/>
          </a:p>
          <a:p>
            <a:r>
              <a:rPr lang="en-US" dirty="0"/>
              <a:t>Discard anything beyond its context window </a:t>
            </a:r>
          </a:p>
          <a:p>
            <a:endParaRPr lang="en-US" dirty="0"/>
          </a:p>
          <a:p>
            <a:endParaRPr lang="en-US" dirty="0"/>
          </a:p>
        </p:txBody>
      </p:sp>
      <p:sp>
        <p:nvSpPr>
          <p:cNvPr id="11" name="object 8">
            <a:extLst>
              <a:ext uri="{FF2B5EF4-FFF2-40B4-BE49-F238E27FC236}">
                <a16:creationId xmlns:a16="http://schemas.microsoft.com/office/drawing/2014/main" id="{401D2E09-2BD4-949D-9962-6399CC63703A}"/>
              </a:ext>
            </a:extLst>
          </p:cNvPr>
          <p:cNvSpPr txBox="1"/>
          <p:nvPr/>
        </p:nvSpPr>
        <p:spPr>
          <a:xfrm>
            <a:off x="5671649" y="40796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12" name="object 9">
            <a:extLst>
              <a:ext uri="{FF2B5EF4-FFF2-40B4-BE49-F238E27FC236}">
                <a16:creationId xmlns:a16="http://schemas.microsoft.com/office/drawing/2014/main" id="{2B3359A0-B8FC-5B8F-F0F1-5D03EBFA0AC1}"/>
              </a:ext>
            </a:extLst>
          </p:cNvPr>
          <p:cNvSpPr txBox="1"/>
          <p:nvPr/>
        </p:nvSpPr>
        <p:spPr>
          <a:xfrm>
            <a:off x="4753305" y="4073918"/>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13" name="object 10">
            <a:extLst>
              <a:ext uri="{FF2B5EF4-FFF2-40B4-BE49-F238E27FC236}">
                <a16:creationId xmlns:a16="http://schemas.microsoft.com/office/drawing/2014/main" id="{835223B5-B1C4-A16A-74F9-664C315839B2}"/>
              </a:ext>
            </a:extLst>
          </p:cNvPr>
          <p:cNvSpPr txBox="1"/>
          <p:nvPr/>
        </p:nvSpPr>
        <p:spPr>
          <a:xfrm>
            <a:off x="3787470" y="40739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14" name="object 11">
            <a:extLst>
              <a:ext uri="{FF2B5EF4-FFF2-40B4-BE49-F238E27FC236}">
                <a16:creationId xmlns:a16="http://schemas.microsoft.com/office/drawing/2014/main" id="{2216349C-391C-2A2F-F1E7-C65ED6F633FE}"/>
              </a:ext>
            </a:extLst>
          </p:cNvPr>
          <p:cNvSpPr txBox="1"/>
          <p:nvPr/>
        </p:nvSpPr>
        <p:spPr>
          <a:xfrm>
            <a:off x="302863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cxnSp>
        <p:nvCxnSpPr>
          <p:cNvPr id="20" name="Curved Connector 19">
            <a:extLst>
              <a:ext uri="{FF2B5EF4-FFF2-40B4-BE49-F238E27FC236}">
                <a16:creationId xmlns:a16="http://schemas.microsoft.com/office/drawing/2014/main" id="{A759F3B3-4FA6-6B4D-39AF-942CD5210808}"/>
              </a:ext>
            </a:extLst>
          </p:cNvPr>
          <p:cNvCxnSpPr>
            <a:stCxn id="11" idx="0"/>
            <a:endCxn id="13" idx="0"/>
          </p:cNvCxnSpPr>
          <p:nvPr/>
        </p:nvCxnSpPr>
        <p:spPr>
          <a:xfrm rot="16200000" flipV="1">
            <a:off x="5123895" y="3168976"/>
            <a:ext cx="5716" cy="1815599"/>
          </a:xfrm>
          <a:prstGeom prst="curvedConnector3">
            <a:avLst>
              <a:gd name="adj1" fmla="val 9123216"/>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A47BD906-E188-8946-E7AA-3B8A25F070BF}"/>
              </a:ext>
            </a:extLst>
          </p:cNvPr>
          <p:cNvCxnSpPr>
            <a:cxnSpLocks/>
            <a:stCxn id="11" idx="0"/>
            <a:endCxn id="12" idx="0"/>
          </p:cNvCxnSpPr>
          <p:nvPr/>
        </p:nvCxnSpPr>
        <p:spPr>
          <a:xfrm rot="16200000" flipV="1">
            <a:off x="5573951" y="3619032"/>
            <a:ext cx="5716" cy="915487"/>
          </a:xfrm>
          <a:prstGeom prst="curvedConnector3">
            <a:avLst>
              <a:gd name="adj1" fmla="val 40993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bject 11">
            <a:extLst>
              <a:ext uri="{FF2B5EF4-FFF2-40B4-BE49-F238E27FC236}">
                <a16:creationId xmlns:a16="http://schemas.microsoft.com/office/drawing/2014/main" id="{B686A8FF-B014-A918-18C4-9E1A91B1458F}"/>
              </a:ext>
            </a:extLst>
          </p:cNvPr>
          <p:cNvSpPr txBox="1"/>
          <p:nvPr/>
        </p:nvSpPr>
        <p:spPr>
          <a:xfrm>
            <a:off x="224516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26" name="Curved Connector 25">
            <a:extLst>
              <a:ext uri="{FF2B5EF4-FFF2-40B4-BE49-F238E27FC236}">
                <a16:creationId xmlns:a16="http://schemas.microsoft.com/office/drawing/2014/main" id="{6339397A-9E00-093B-7057-12012BB8F485}"/>
              </a:ext>
            </a:extLst>
          </p:cNvPr>
          <p:cNvCxnSpPr>
            <a:cxnSpLocks/>
            <a:stCxn id="11" idx="0"/>
            <a:endCxn id="14" idx="0"/>
          </p:cNvCxnSpPr>
          <p:nvPr/>
        </p:nvCxnSpPr>
        <p:spPr>
          <a:xfrm rot="16200000" flipH="1" flipV="1">
            <a:off x="4678883" y="2729677"/>
            <a:ext cx="5713" cy="2705625"/>
          </a:xfrm>
          <a:prstGeom prst="curvedConnector3">
            <a:avLst>
              <a:gd name="adj1" fmla="val -1086094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8C2B9C6F-D53A-576F-40DF-FFF4B0471830}"/>
              </a:ext>
            </a:extLst>
          </p:cNvPr>
          <p:cNvCxnSpPr>
            <a:cxnSpLocks/>
            <a:stCxn id="11" idx="0"/>
            <a:endCxn id="25" idx="0"/>
          </p:cNvCxnSpPr>
          <p:nvPr/>
        </p:nvCxnSpPr>
        <p:spPr>
          <a:xfrm rot="16200000" flipH="1" flipV="1">
            <a:off x="4287148" y="2337942"/>
            <a:ext cx="5713" cy="3489095"/>
          </a:xfrm>
          <a:prstGeom prst="curvedConnector3">
            <a:avLst>
              <a:gd name="adj1" fmla="val -1238527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object 13">
            <a:extLst>
              <a:ext uri="{FF2B5EF4-FFF2-40B4-BE49-F238E27FC236}">
                <a16:creationId xmlns:a16="http://schemas.microsoft.com/office/drawing/2014/main" id="{BF526936-D614-3409-D059-77DE2593B79C}"/>
              </a:ext>
            </a:extLst>
          </p:cNvPr>
          <p:cNvSpPr/>
          <p:nvPr/>
        </p:nvSpPr>
        <p:spPr>
          <a:xfrm>
            <a:off x="226578" y="4453965"/>
            <a:ext cx="5308074" cy="102873"/>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40" name="object 15">
            <a:extLst>
              <a:ext uri="{FF2B5EF4-FFF2-40B4-BE49-F238E27FC236}">
                <a16:creationId xmlns:a16="http://schemas.microsoft.com/office/drawing/2014/main" id="{E0600BF8-6798-6B04-0385-DBDB2CC72BAD}"/>
              </a:ext>
            </a:extLst>
          </p:cNvPr>
          <p:cNvSpPr txBox="1"/>
          <p:nvPr/>
        </p:nvSpPr>
        <p:spPr>
          <a:xfrm>
            <a:off x="2610193" y="4524508"/>
            <a:ext cx="4941943"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41" name="object 16">
            <a:extLst>
              <a:ext uri="{FF2B5EF4-FFF2-40B4-BE49-F238E27FC236}">
                <a16:creationId xmlns:a16="http://schemas.microsoft.com/office/drawing/2014/main" id="{E223F1E5-E0A9-125B-D8CB-F0C981EB8DE9}"/>
              </a:ext>
            </a:extLst>
          </p:cNvPr>
          <p:cNvSpPr/>
          <p:nvPr/>
        </p:nvSpPr>
        <p:spPr>
          <a:xfrm>
            <a:off x="5734511" y="44653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5" name="TextBox 4">
            <a:extLst>
              <a:ext uri="{FF2B5EF4-FFF2-40B4-BE49-F238E27FC236}">
                <a16:creationId xmlns:a16="http://schemas.microsoft.com/office/drawing/2014/main" id="{00CD72FC-8439-3AEA-C635-9AA6D0579F6C}"/>
              </a:ext>
            </a:extLst>
          </p:cNvPr>
          <p:cNvSpPr txBox="1"/>
          <p:nvPr/>
        </p:nvSpPr>
        <p:spPr>
          <a:xfrm>
            <a:off x="116609" y="4043306"/>
            <a:ext cx="2086294" cy="307777"/>
          </a:xfrm>
          <a:prstGeom prst="rect">
            <a:avLst/>
          </a:prstGeom>
          <a:noFill/>
        </p:spPr>
        <p:txBody>
          <a:bodyPr wrap="square">
            <a:spAutoFit/>
          </a:bodyPr>
          <a:lstStyle/>
          <a:p>
            <a:r>
              <a:rPr lang="en-US" dirty="0">
                <a:solidFill>
                  <a:srgbClr val="C00000"/>
                </a:solidFill>
                <a:latin typeface="Corbel" panose="020B0503020204020204" pitchFamily="34" charset="0"/>
              </a:rPr>
              <a:t>blah    blah    blah     blah     </a:t>
            </a:r>
          </a:p>
        </p:txBody>
      </p:sp>
      <p:cxnSp>
        <p:nvCxnSpPr>
          <p:cNvPr id="22" name="Curved Connector 21">
            <a:extLst>
              <a:ext uri="{FF2B5EF4-FFF2-40B4-BE49-F238E27FC236}">
                <a16:creationId xmlns:a16="http://schemas.microsoft.com/office/drawing/2014/main" id="{5BC995E9-95C5-85CF-8952-C6EC09EA8E9C}"/>
              </a:ext>
            </a:extLst>
          </p:cNvPr>
          <p:cNvCxnSpPr>
            <a:cxnSpLocks/>
            <a:stCxn id="11" idx="0"/>
            <a:endCxn id="5" idx="0"/>
          </p:cNvCxnSpPr>
          <p:nvPr/>
        </p:nvCxnSpPr>
        <p:spPr>
          <a:xfrm rot="16200000" flipV="1">
            <a:off x="3578990" y="1624072"/>
            <a:ext cx="36328" cy="4874796"/>
          </a:xfrm>
          <a:prstGeom prst="curvedConnector3">
            <a:avLst>
              <a:gd name="adj1" fmla="val 2310788"/>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1947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3DB4-67F1-457A-295C-A79488E38DF1}"/>
              </a:ext>
            </a:extLst>
          </p:cNvPr>
          <p:cNvSpPr>
            <a:spLocks noGrp="1"/>
          </p:cNvSpPr>
          <p:nvPr>
            <p:ph type="title"/>
          </p:nvPr>
        </p:nvSpPr>
        <p:spPr/>
        <p:txBody>
          <a:bodyPr>
            <a:normAutofit/>
          </a:bodyPr>
          <a:lstStyle/>
          <a:p>
            <a:r>
              <a:rPr lang="en-US" dirty="0"/>
              <a:t>LM as a Machine Learning Problem</a:t>
            </a:r>
          </a:p>
        </p:txBody>
      </p:sp>
      <p:sp>
        <p:nvSpPr>
          <p:cNvPr id="7" name="Content Placeholder 6">
            <a:extLst>
              <a:ext uri="{FF2B5EF4-FFF2-40B4-BE49-F238E27FC236}">
                <a16:creationId xmlns:a16="http://schemas.microsoft.com/office/drawing/2014/main" id="{E6CBB357-581A-AEE8-334F-B64DF7996C72}"/>
              </a:ext>
            </a:extLst>
          </p:cNvPr>
          <p:cNvSpPr>
            <a:spLocks noGrp="1"/>
          </p:cNvSpPr>
          <p:nvPr>
            <p:ph type="body" sz="quarter" idx="16"/>
          </p:nvPr>
        </p:nvSpPr>
        <p:spPr/>
        <p:txBody>
          <a:bodyPr/>
          <a:lstStyle/>
          <a:p>
            <a:r>
              <a:rPr lang="en-US" dirty="0"/>
              <a:t>Given the embeddings of the context, predict the word on the right side. </a:t>
            </a:r>
          </a:p>
          <a:p>
            <a:pPr lvl="1"/>
            <a:r>
              <a:rPr lang="en-US" dirty="0"/>
              <a:t>Dropping the right context for simplicity -- not a fundamental limitation. </a:t>
            </a:r>
          </a:p>
          <a:p>
            <a:pPr lvl="1"/>
            <a:endParaRPr lang="en-US" dirty="0"/>
          </a:p>
          <a:p>
            <a:r>
              <a:rPr lang="en-US" dirty="0"/>
              <a:t>Discard anything beyond its context window </a:t>
            </a:r>
          </a:p>
          <a:p>
            <a:endParaRPr lang="en-US" dirty="0"/>
          </a:p>
          <a:p>
            <a:endParaRPr lang="en-US" dirty="0"/>
          </a:p>
        </p:txBody>
      </p:sp>
      <p:sp>
        <p:nvSpPr>
          <p:cNvPr id="11" name="object 8">
            <a:extLst>
              <a:ext uri="{FF2B5EF4-FFF2-40B4-BE49-F238E27FC236}">
                <a16:creationId xmlns:a16="http://schemas.microsoft.com/office/drawing/2014/main" id="{E7FB16E4-6739-2DBF-15E6-2FCDB8463093}"/>
              </a:ext>
            </a:extLst>
          </p:cNvPr>
          <p:cNvSpPr txBox="1"/>
          <p:nvPr/>
        </p:nvSpPr>
        <p:spPr>
          <a:xfrm>
            <a:off x="5671649" y="40796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12" name="object 9">
            <a:extLst>
              <a:ext uri="{FF2B5EF4-FFF2-40B4-BE49-F238E27FC236}">
                <a16:creationId xmlns:a16="http://schemas.microsoft.com/office/drawing/2014/main" id="{162552B8-DDE1-8C4B-F39E-540F6341B7CA}"/>
              </a:ext>
            </a:extLst>
          </p:cNvPr>
          <p:cNvSpPr txBox="1"/>
          <p:nvPr/>
        </p:nvSpPr>
        <p:spPr>
          <a:xfrm>
            <a:off x="4753305" y="4073918"/>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13" name="object 10">
            <a:extLst>
              <a:ext uri="{FF2B5EF4-FFF2-40B4-BE49-F238E27FC236}">
                <a16:creationId xmlns:a16="http://schemas.microsoft.com/office/drawing/2014/main" id="{B9DC00BB-77AC-A1E0-93D8-476E6EF621A1}"/>
              </a:ext>
            </a:extLst>
          </p:cNvPr>
          <p:cNvSpPr txBox="1"/>
          <p:nvPr/>
        </p:nvSpPr>
        <p:spPr>
          <a:xfrm>
            <a:off x="3787470" y="40739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14" name="object 11">
            <a:extLst>
              <a:ext uri="{FF2B5EF4-FFF2-40B4-BE49-F238E27FC236}">
                <a16:creationId xmlns:a16="http://schemas.microsoft.com/office/drawing/2014/main" id="{9DC9FA5B-707C-3FCB-865A-4177FA509699}"/>
              </a:ext>
            </a:extLst>
          </p:cNvPr>
          <p:cNvSpPr txBox="1"/>
          <p:nvPr/>
        </p:nvSpPr>
        <p:spPr>
          <a:xfrm>
            <a:off x="302863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cxnSp>
        <p:nvCxnSpPr>
          <p:cNvPr id="20" name="Curved Connector 19">
            <a:extLst>
              <a:ext uri="{FF2B5EF4-FFF2-40B4-BE49-F238E27FC236}">
                <a16:creationId xmlns:a16="http://schemas.microsoft.com/office/drawing/2014/main" id="{B30BE311-72EF-FDB4-B344-A52ECC5DBAC8}"/>
              </a:ext>
            </a:extLst>
          </p:cNvPr>
          <p:cNvCxnSpPr>
            <a:stCxn id="11" idx="0"/>
            <a:endCxn id="13" idx="0"/>
          </p:cNvCxnSpPr>
          <p:nvPr/>
        </p:nvCxnSpPr>
        <p:spPr>
          <a:xfrm rot="16200000" flipV="1">
            <a:off x="5123895" y="3168976"/>
            <a:ext cx="5716" cy="1815599"/>
          </a:xfrm>
          <a:prstGeom prst="curvedConnector3">
            <a:avLst>
              <a:gd name="adj1" fmla="val 9123216"/>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1512D110-D854-9BC4-2B54-873D891C8E92}"/>
              </a:ext>
            </a:extLst>
          </p:cNvPr>
          <p:cNvCxnSpPr>
            <a:cxnSpLocks/>
            <a:stCxn id="11" idx="0"/>
            <a:endCxn id="12" idx="0"/>
          </p:cNvCxnSpPr>
          <p:nvPr/>
        </p:nvCxnSpPr>
        <p:spPr>
          <a:xfrm rot="16200000" flipV="1">
            <a:off x="5573951" y="3619032"/>
            <a:ext cx="5716" cy="915487"/>
          </a:xfrm>
          <a:prstGeom prst="curvedConnector3">
            <a:avLst>
              <a:gd name="adj1" fmla="val 40993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bject 11">
            <a:extLst>
              <a:ext uri="{FF2B5EF4-FFF2-40B4-BE49-F238E27FC236}">
                <a16:creationId xmlns:a16="http://schemas.microsoft.com/office/drawing/2014/main" id="{F0000C1D-9AAA-E89C-210B-0212A2F736B8}"/>
              </a:ext>
            </a:extLst>
          </p:cNvPr>
          <p:cNvSpPr txBox="1"/>
          <p:nvPr/>
        </p:nvSpPr>
        <p:spPr>
          <a:xfrm>
            <a:off x="224516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26" name="Curved Connector 25">
            <a:extLst>
              <a:ext uri="{FF2B5EF4-FFF2-40B4-BE49-F238E27FC236}">
                <a16:creationId xmlns:a16="http://schemas.microsoft.com/office/drawing/2014/main" id="{DAC011FE-C113-9CDF-4F7C-0B0EA0E37A4E}"/>
              </a:ext>
            </a:extLst>
          </p:cNvPr>
          <p:cNvCxnSpPr>
            <a:cxnSpLocks/>
            <a:stCxn id="11" idx="0"/>
            <a:endCxn id="14" idx="0"/>
          </p:cNvCxnSpPr>
          <p:nvPr/>
        </p:nvCxnSpPr>
        <p:spPr>
          <a:xfrm rot="16200000" flipH="1" flipV="1">
            <a:off x="4678883" y="2729677"/>
            <a:ext cx="5713" cy="2705625"/>
          </a:xfrm>
          <a:prstGeom prst="curvedConnector3">
            <a:avLst>
              <a:gd name="adj1" fmla="val -1086094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1B9F5F9B-DC09-4414-1E8D-A910C0555F58}"/>
              </a:ext>
            </a:extLst>
          </p:cNvPr>
          <p:cNvCxnSpPr>
            <a:cxnSpLocks/>
            <a:stCxn id="11" idx="0"/>
            <a:endCxn id="25" idx="0"/>
          </p:cNvCxnSpPr>
          <p:nvPr/>
        </p:nvCxnSpPr>
        <p:spPr>
          <a:xfrm rot="16200000" flipH="1" flipV="1">
            <a:off x="4287148" y="2337942"/>
            <a:ext cx="5713" cy="3489095"/>
          </a:xfrm>
          <a:prstGeom prst="curvedConnector3">
            <a:avLst>
              <a:gd name="adj1" fmla="val -1238527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object 13">
            <a:extLst>
              <a:ext uri="{FF2B5EF4-FFF2-40B4-BE49-F238E27FC236}">
                <a16:creationId xmlns:a16="http://schemas.microsoft.com/office/drawing/2014/main" id="{2D225A69-237B-41E4-328D-59E00232739C}"/>
              </a:ext>
            </a:extLst>
          </p:cNvPr>
          <p:cNvSpPr/>
          <p:nvPr/>
        </p:nvSpPr>
        <p:spPr>
          <a:xfrm>
            <a:off x="2310938" y="44539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40" name="object 15">
            <a:extLst>
              <a:ext uri="{FF2B5EF4-FFF2-40B4-BE49-F238E27FC236}">
                <a16:creationId xmlns:a16="http://schemas.microsoft.com/office/drawing/2014/main" id="{413806C5-B797-D2AD-A50C-D05043E5BAFB}"/>
              </a:ext>
            </a:extLst>
          </p:cNvPr>
          <p:cNvSpPr txBox="1"/>
          <p:nvPr/>
        </p:nvSpPr>
        <p:spPr>
          <a:xfrm>
            <a:off x="2610193" y="4524508"/>
            <a:ext cx="4941943"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41" name="object 16">
            <a:extLst>
              <a:ext uri="{FF2B5EF4-FFF2-40B4-BE49-F238E27FC236}">
                <a16:creationId xmlns:a16="http://schemas.microsoft.com/office/drawing/2014/main" id="{AB020CE1-B4D9-0C6C-2E41-0E5189BF2A5A}"/>
              </a:ext>
            </a:extLst>
          </p:cNvPr>
          <p:cNvSpPr/>
          <p:nvPr/>
        </p:nvSpPr>
        <p:spPr>
          <a:xfrm>
            <a:off x="5734511" y="44653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3" name="object 13">
            <a:extLst>
              <a:ext uri="{FF2B5EF4-FFF2-40B4-BE49-F238E27FC236}">
                <a16:creationId xmlns:a16="http://schemas.microsoft.com/office/drawing/2014/main" id="{C52D8CAF-0515-F1B9-031A-E172177E8680}"/>
              </a:ext>
            </a:extLst>
          </p:cNvPr>
          <p:cNvSpPr/>
          <p:nvPr/>
        </p:nvSpPr>
        <p:spPr>
          <a:xfrm>
            <a:off x="108366" y="4453965"/>
            <a:ext cx="190458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4" name="object 15">
            <a:extLst>
              <a:ext uri="{FF2B5EF4-FFF2-40B4-BE49-F238E27FC236}">
                <a16:creationId xmlns:a16="http://schemas.microsoft.com/office/drawing/2014/main" id="{6CDAE9AA-621B-2534-9CCA-F4E5BEB91251}"/>
              </a:ext>
            </a:extLst>
          </p:cNvPr>
          <p:cNvSpPr txBox="1"/>
          <p:nvPr/>
        </p:nvSpPr>
        <p:spPr>
          <a:xfrm>
            <a:off x="763776" y="4523677"/>
            <a:ext cx="611805"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solidFill>
                  <a:srgbClr val="C00000"/>
                </a:solidFill>
                <a:latin typeface="Corbel" panose="020B0503020204020204" pitchFamily="34" charset="0"/>
                <a:cs typeface="Calibri"/>
              </a:rPr>
              <a:t>discard</a:t>
            </a:r>
            <a:endParaRPr lang="en-US" sz="2025" spc="-17" baseline="1543" dirty="0">
              <a:solidFill>
                <a:srgbClr val="C00000"/>
              </a:solidFill>
              <a:latin typeface="Corbel" panose="020B0503020204020204" pitchFamily="34" charset="0"/>
              <a:cs typeface="Calibri"/>
            </a:endParaRPr>
          </a:p>
        </p:txBody>
      </p:sp>
      <p:sp>
        <p:nvSpPr>
          <p:cNvPr id="5" name="TextBox 4">
            <a:extLst>
              <a:ext uri="{FF2B5EF4-FFF2-40B4-BE49-F238E27FC236}">
                <a16:creationId xmlns:a16="http://schemas.microsoft.com/office/drawing/2014/main" id="{F021673B-6E8D-7ADC-55F9-C3150C0ACC5B}"/>
              </a:ext>
            </a:extLst>
          </p:cNvPr>
          <p:cNvSpPr txBox="1"/>
          <p:nvPr/>
        </p:nvSpPr>
        <p:spPr>
          <a:xfrm>
            <a:off x="116609" y="4043306"/>
            <a:ext cx="2086294" cy="307777"/>
          </a:xfrm>
          <a:prstGeom prst="rect">
            <a:avLst/>
          </a:prstGeom>
          <a:noFill/>
        </p:spPr>
        <p:txBody>
          <a:bodyPr wrap="square">
            <a:spAutoFit/>
          </a:bodyPr>
          <a:lstStyle/>
          <a:p>
            <a:r>
              <a:rPr lang="en-US" strike="sngStrike" dirty="0">
                <a:solidFill>
                  <a:srgbClr val="C00000"/>
                </a:solidFill>
                <a:latin typeface="Corbel" panose="020B0503020204020204" pitchFamily="34" charset="0"/>
              </a:rPr>
              <a:t>blah    blah    blah     blah     </a:t>
            </a:r>
          </a:p>
        </p:txBody>
      </p:sp>
    </p:spTree>
    <p:extLst>
      <p:ext uri="{BB962C8B-B14F-4D97-AF65-F5344CB8AC3E}">
        <p14:creationId xmlns:p14="http://schemas.microsoft.com/office/powerpoint/2010/main" val="14540036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3DB4-67F1-457A-295C-A79488E38DF1}"/>
              </a:ext>
            </a:extLst>
          </p:cNvPr>
          <p:cNvSpPr>
            <a:spLocks noGrp="1"/>
          </p:cNvSpPr>
          <p:nvPr>
            <p:ph type="title"/>
          </p:nvPr>
        </p:nvSpPr>
        <p:spPr/>
        <p:txBody>
          <a:bodyPr>
            <a:normAutofit/>
          </a:bodyPr>
          <a:lstStyle/>
          <a:p>
            <a:r>
              <a:rPr lang="en-US" dirty="0"/>
              <a:t>LM as a Machine Learning Problem</a:t>
            </a:r>
          </a:p>
        </p:txBody>
      </p:sp>
      <p:sp>
        <p:nvSpPr>
          <p:cNvPr id="7" name="Content Placeholder 6">
            <a:extLst>
              <a:ext uri="{FF2B5EF4-FFF2-40B4-BE49-F238E27FC236}">
                <a16:creationId xmlns:a16="http://schemas.microsoft.com/office/drawing/2014/main" id="{E6CBB357-581A-AEE8-334F-B64DF7996C72}"/>
              </a:ext>
            </a:extLst>
          </p:cNvPr>
          <p:cNvSpPr>
            <a:spLocks noGrp="1"/>
          </p:cNvSpPr>
          <p:nvPr>
            <p:ph type="body" sz="quarter" idx="16"/>
          </p:nvPr>
        </p:nvSpPr>
        <p:spPr/>
        <p:txBody>
          <a:bodyPr/>
          <a:lstStyle/>
          <a:p>
            <a:r>
              <a:rPr lang="en-US" dirty="0"/>
              <a:t>Given the embeddings of the context, predict the word on the right side. </a:t>
            </a:r>
          </a:p>
          <a:p>
            <a:pPr lvl="1"/>
            <a:r>
              <a:rPr lang="en-US" dirty="0"/>
              <a:t>Dropping the right context for simplicity -- not a fundamental limitation. </a:t>
            </a:r>
          </a:p>
          <a:p>
            <a:pPr lvl="1"/>
            <a:endParaRPr lang="en-US" dirty="0"/>
          </a:p>
          <a:p>
            <a:r>
              <a:rPr lang="en-US" dirty="0"/>
              <a:t>Discard anything beyond its context window </a:t>
            </a:r>
          </a:p>
          <a:p>
            <a:endParaRPr lang="en-US" dirty="0"/>
          </a:p>
          <a:p>
            <a:endParaRPr lang="en-US" dirty="0"/>
          </a:p>
        </p:txBody>
      </p:sp>
      <p:sp>
        <p:nvSpPr>
          <p:cNvPr id="11" name="object 8">
            <a:extLst>
              <a:ext uri="{FF2B5EF4-FFF2-40B4-BE49-F238E27FC236}">
                <a16:creationId xmlns:a16="http://schemas.microsoft.com/office/drawing/2014/main" id="{E7FB16E4-6739-2DBF-15E6-2FCDB8463093}"/>
              </a:ext>
            </a:extLst>
          </p:cNvPr>
          <p:cNvSpPr txBox="1"/>
          <p:nvPr/>
        </p:nvSpPr>
        <p:spPr>
          <a:xfrm>
            <a:off x="5671649" y="40796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12" name="object 9">
            <a:extLst>
              <a:ext uri="{FF2B5EF4-FFF2-40B4-BE49-F238E27FC236}">
                <a16:creationId xmlns:a16="http://schemas.microsoft.com/office/drawing/2014/main" id="{162552B8-DDE1-8C4B-F39E-540F6341B7CA}"/>
              </a:ext>
            </a:extLst>
          </p:cNvPr>
          <p:cNvSpPr txBox="1"/>
          <p:nvPr/>
        </p:nvSpPr>
        <p:spPr>
          <a:xfrm>
            <a:off x="4753305" y="4073918"/>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13" name="object 10">
            <a:extLst>
              <a:ext uri="{FF2B5EF4-FFF2-40B4-BE49-F238E27FC236}">
                <a16:creationId xmlns:a16="http://schemas.microsoft.com/office/drawing/2014/main" id="{B9DC00BB-77AC-A1E0-93D8-476E6EF621A1}"/>
              </a:ext>
            </a:extLst>
          </p:cNvPr>
          <p:cNvSpPr txBox="1"/>
          <p:nvPr/>
        </p:nvSpPr>
        <p:spPr>
          <a:xfrm>
            <a:off x="3787470" y="40739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14" name="object 11">
            <a:extLst>
              <a:ext uri="{FF2B5EF4-FFF2-40B4-BE49-F238E27FC236}">
                <a16:creationId xmlns:a16="http://schemas.microsoft.com/office/drawing/2014/main" id="{9DC9FA5B-707C-3FCB-865A-4177FA509699}"/>
              </a:ext>
            </a:extLst>
          </p:cNvPr>
          <p:cNvSpPr txBox="1"/>
          <p:nvPr/>
        </p:nvSpPr>
        <p:spPr>
          <a:xfrm>
            <a:off x="302863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cxnSp>
        <p:nvCxnSpPr>
          <p:cNvPr id="20" name="Curved Connector 19">
            <a:extLst>
              <a:ext uri="{FF2B5EF4-FFF2-40B4-BE49-F238E27FC236}">
                <a16:creationId xmlns:a16="http://schemas.microsoft.com/office/drawing/2014/main" id="{B30BE311-72EF-FDB4-B344-A52ECC5DBAC8}"/>
              </a:ext>
            </a:extLst>
          </p:cNvPr>
          <p:cNvCxnSpPr>
            <a:stCxn id="11" idx="0"/>
            <a:endCxn id="13" idx="0"/>
          </p:cNvCxnSpPr>
          <p:nvPr/>
        </p:nvCxnSpPr>
        <p:spPr>
          <a:xfrm rot="16200000" flipV="1">
            <a:off x="5123895" y="3168976"/>
            <a:ext cx="5716" cy="1815599"/>
          </a:xfrm>
          <a:prstGeom prst="curvedConnector3">
            <a:avLst>
              <a:gd name="adj1" fmla="val 9123216"/>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1512D110-D854-9BC4-2B54-873D891C8E92}"/>
              </a:ext>
            </a:extLst>
          </p:cNvPr>
          <p:cNvCxnSpPr>
            <a:cxnSpLocks/>
            <a:stCxn id="11" idx="0"/>
            <a:endCxn id="12" idx="0"/>
          </p:cNvCxnSpPr>
          <p:nvPr/>
        </p:nvCxnSpPr>
        <p:spPr>
          <a:xfrm rot="16200000" flipV="1">
            <a:off x="5573951" y="3619032"/>
            <a:ext cx="5716" cy="915487"/>
          </a:xfrm>
          <a:prstGeom prst="curvedConnector3">
            <a:avLst>
              <a:gd name="adj1" fmla="val 40993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bject 11">
            <a:extLst>
              <a:ext uri="{FF2B5EF4-FFF2-40B4-BE49-F238E27FC236}">
                <a16:creationId xmlns:a16="http://schemas.microsoft.com/office/drawing/2014/main" id="{F0000C1D-9AAA-E89C-210B-0212A2F736B8}"/>
              </a:ext>
            </a:extLst>
          </p:cNvPr>
          <p:cNvSpPr txBox="1"/>
          <p:nvPr/>
        </p:nvSpPr>
        <p:spPr>
          <a:xfrm>
            <a:off x="224516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26" name="Curved Connector 25">
            <a:extLst>
              <a:ext uri="{FF2B5EF4-FFF2-40B4-BE49-F238E27FC236}">
                <a16:creationId xmlns:a16="http://schemas.microsoft.com/office/drawing/2014/main" id="{DAC011FE-C113-9CDF-4F7C-0B0EA0E37A4E}"/>
              </a:ext>
            </a:extLst>
          </p:cNvPr>
          <p:cNvCxnSpPr>
            <a:cxnSpLocks/>
            <a:stCxn id="11" idx="0"/>
            <a:endCxn id="14" idx="0"/>
          </p:cNvCxnSpPr>
          <p:nvPr/>
        </p:nvCxnSpPr>
        <p:spPr>
          <a:xfrm rot="16200000" flipH="1" flipV="1">
            <a:off x="4678883" y="2729677"/>
            <a:ext cx="5713" cy="2705625"/>
          </a:xfrm>
          <a:prstGeom prst="curvedConnector3">
            <a:avLst>
              <a:gd name="adj1" fmla="val -1086094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1B9F5F9B-DC09-4414-1E8D-A910C0555F58}"/>
              </a:ext>
            </a:extLst>
          </p:cNvPr>
          <p:cNvCxnSpPr>
            <a:cxnSpLocks/>
            <a:stCxn id="11" idx="0"/>
            <a:endCxn id="25" idx="0"/>
          </p:cNvCxnSpPr>
          <p:nvPr/>
        </p:nvCxnSpPr>
        <p:spPr>
          <a:xfrm rot="16200000" flipH="1" flipV="1">
            <a:off x="4287148" y="2337942"/>
            <a:ext cx="5713" cy="3489095"/>
          </a:xfrm>
          <a:prstGeom prst="curvedConnector3">
            <a:avLst>
              <a:gd name="adj1" fmla="val -1238527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object 13">
            <a:extLst>
              <a:ext uri="{FF2B5EF4-FFF2-40B4-BE49-F238E27FC236}">
                <a16:creationId xmlns:a16="http://schemas.microsoft.com/office/drawing/2014/main" id="{2D225A69-237B-41E4-328D-59E00232739C}"/>
              </a:ext>
            </a:extLst>
          </p:cNvPr>
          <p:cNvSpPr/>
          <p:nvPr/>
        </p:nvSpPr>
        <p:spPr>
          <a:xfrm>
            <a:off x="2310938" y="44539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40" name="object 15">
            <a:extLst>
              <a:ext uri="{FF2B5EF4-FFF2-40B4-BE49-F238E27FC236}">
                <a16:creationId xmlns:a16="http://schemas.microsoft.com/office/drawing/2014/main" id="{413806C5-B797-D2AD-A50C-D05043E5BAFB}"/>
              </a:ext>
            </a:extLst>
          </p:cNvPr>
          <p:cNvSpPr txBox="1"/>
          <p:nvPr/>
        </p:nvSpPr>
        <p:spPr>
          <a:xfrm>
            <a:off x="2610193" y="4524508"/>
            <a:ext cx="4941943"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41" name="object 16">
            <a:extLst>
              <a:ext uri="{FF2B5EF4-FFF2-40B4-BE49-F238E27FC236}">
                <a16:creationId xmlns:a16="http://schemas.microsoft.com/office/drawing/2014/main" id="{AB020CE1-B4D9-0C6C-2E41-0E5189BF2A5A}"/>
              </a:ext>
            </a:extLst>
          </p:cNvPr>
          <p:cNvSpPr/>
          <p:nvPr/>
        </p:nvSpPr>
        <p:spPr>
          <a:xfrm>
            <a:off x="5734511" y="44653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Tree>
    <p:extLst>
      <p:ext uri="{BB962C8B-B14F-4D97-AF65-F5344CB8AC3E}">
        <p14:creationId xmlns:p14="http://schemas.microsoft.com/office/powerpoint/2010/main" val="4185547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3DB4-67F1-457A-295C-A79488E38DF1}"/>
              </a:ext>
            </a:extLst>
          </p:cNvPr>
          <p:cNvSpPr>
            <a:spLocks noGrp="1"/>
          </p:cNvSpPr>
          <p:nvPr>
            <p:ph type="title"/>
          </p:nvPr>
        </p:nvSpPr>
        <p:spPr/>
        <p:txBody>
          <a:bodyPr>
            <a:normAutofit/>
          </a:bodyPr>
          <a:lstStyle/>
          <a:p>
            <a:r>
              <a:rPr lang="en-US" dirty="0"/>
              <a:t>A Fixed-Window Neural LM</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6CBB357-581A-AEE8-334F-B64DF7996C72}"/>
                  </a:ext>
                </a:extLst>
              </p:cNvPr>
              <p:cNvSpPr>
                <a:spLocks noGrp="1"/>
              </p:cNvSpPr>
              <p:nvPr>
                <p:ph type="body" sz="quarter" idx="16"/>
              </p:nvPr>
            </p:nvSpPr>
            <p:spPr/>
            <p:txBody>
              <a:bodyPr/>
              <a:lstStyle/>
              <a:p>
                <a:r>
                  <a:rPr lang="en-US" dirty="0"/>
                  <a:t>Given the embeddings of the </a:t>
                </a:r>
                <a:r>
                  <a:rPr lang="en-US" dirty="0">
                    <a:solidFill>
                      <a:srgbClr val="E400D9"/>
                    </a:solidFill>
                  </a:rPr>
                  <a:t>context</a:t>
                </a:r>
                <a:r>
                  <a:rPr lang="en-US" dirty="0"/>
                  <a:t>, predict a </a:t>
                </a:r>
                <a:r>
                  <a:rPr lang="en-US" dirty="0">
                    <a:solidFill>
                      <a:srgbClr val="C00000"/>
                    </a:solidFill>
                  </a:rPr>
                  <a:t>target word </a:t>
                </a:r>
                <a:r>
                  <a:rPr lang="en-US" dirty="0"/>
                  <a:t>on the right side. </a:t>
                </a:r>
              </a:p>
              <a:p>
                <a:pPr lvl="1"/>
                <a:r>
                  <a:rPr lang="en-US" dirty="0"/>
                  <a:t>Dropping the right context for simplicity -- not a fundamental limitation. </a:t>
                </a:r>
              </a:p>
              <a:p>
                <a:r>
                  <a:rPr lang="en-US" dirty="0"/>
                  <a:t>Training this model is basically optimizing its parameters </a:t>
                </a:r>
                <a14:m>
                  <m:oMath xmlns:m="http://schemas.openxmlformats.org/officeDocument/2006/math">
                    <m:r>
                      <m:rPr>
                        <m:sty m:val="p"/>
                      </m:rPr>
                      <a:rPr lang="en-US">
                        <a:solidFill>
                          <a:srgbClr val="0006C7"/>
                        </a:solidFill>
                        <a:latin typeface="Cambria Math" panose="02040503050406030204" pitchFamily="18" charset="0"/>
                      </a:rPr>
                      <m:t>Θ</m:t>
                    </m:r>
                  </m:oMath>
                </a14:m>
                <a:r>
                  <a:rPr lang="en-US" dirty="0"/>
                  <a:t> such that it assigns </a:t>
                </a:r>
                <a:br>
                  <a:rPr lang="en-US" dirty="0"/>
                </a:br>
                <a:r>
                  <a:rPr lang="en-US" dirty="0"/>
                  <a:t>high probability to the </a:t>
                </a:r>
                <a:r>
                  <a:rPr lang="en-US" dirty="0">
                    <a:solidFill>
                      <a:srgbClr val="C00000"/>
                    </a:solidFill>
                  </a:rPr>
                  <a:t>target word</a:t>
                </a:r>
                <a:r>
                  <a:rPr lang="en-US" dirty="0"/>
                  <a:t>.</a:t>
                </a:r>
              </a:p>
            </p:txBody>
          </p:sp>
        </mc:Choice>
        <mc:Fallback xmlns="">
          <p:sp>
            <p:nvSpPr>
              <p:cNvPr id="7" name="Content Placeholder 6">
                <a:extLst>
                  <a:ext uri="{FF2B5EF4-FFF2-40B4-BE49-F238E27FC236}">
                    <a16:creationId xmlns:a16="http://schemas.microsoft.com/office/drawing/2014/main" id="{E6CBB357-581A-AEE8-334F-B64DF7996C72}"/>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11" name="object 8">
            <a:extLst>
              <a:ext uri="{FF2B5EF4-FFF2-40B4-BE49-F238E27FC236}">
                <a16:creationId xmlns:a16="http://schemas.microsoft.com/office/drawing/2014/main" id="{E7FB16E4-6739-2DBF-15E6-2FCDB8463093}"/>
              </a:ext>
            </a:extLst>
          </p:cNvPr>
          <p:cNvSpPr txBox="1"/>
          <p:nvPr/>
        </p:nvSpPr>
        <p:spPr>
          <a:xfrm>
            <a:off x="5671649" y="40796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12" name="object 9">
            <a:extLst>
              <a:ext uri="{FF2B5EF4-FFF2-40B4-BE49-F238E27FC236}">
                <a16:creationId xmlns:a16="http://schemas.microsoft.com/office/drawing/2014/main" id="{162552B8-DDE1-8C4B-F39E-540F6341B7CA}"/>
              </a:ext>
            </a:extLst>
          </p:cNvPr>
          <p:cNvSpPr txBox="1"/>
          <p:nvPr/>
        </p:nvSpPr>
        <p:spPr>
          <a:xfrm>
            <a:off x="4813532" y="4082489"/>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13" name="object 10">
            <a:extLst>
              <a:ext uri="{FF2B5EF4-FFF2-40B4-BE49-F238E27FC236}">
                <a16:creationId xmlns:a16="http://schemas.microsoft.com/office/drawing/2014/main" id="{B9DC00BB-77AC-A1E0-93D8-476E6EF621A1}"/>
              </a:ext>
            </a:extLst>
          </p:cNvPr>
          <p:cNvSpPr txBox="1"/>
          <p:nvPr/>
        </p:nvSpPr>
        <p:spPr>
          <a:xfrm>
            <a:off x="3787470" y="40739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14" name="object 11">
            <a:extLst>
              <a:ext uri="{FF2B5EF4-FFF2-40B4-BE49-F238E27FC236}">
                <a16:creationId xmlns:a16="http://schemas.microsoft.com/office/drawing/2014/main" id="{9DC9FA5B-707C-3FCB-865A-4177FA509699}"/>
              </a:ext>
            </a:extLst>
          </p:cNvPr>
          <p:cNvSpPr txBox="1"/>
          <p:nvPr/>
        </p:nvSpPr>
        <p:spPr>
          <a:xfrm>
            <a:off x="2994919" y="40677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sp>
        <p:nvSpPr>
          <p:cNvPr id="16" name="object 13">
            <a:extLst>
              <a:ext uri="{FF2B5EF4-FFF2-40B4-BE49-F238E27FC236}">
                <a16:creationId xmlns:a16="http://schemas.microsoft.com/office/drawing/2014/main" id="{B487E0EA-221F-1366-C88D-AA55087C62F6}"/>
              </a:ext>
            </a:extLst>
          </p:cNvPr>
          <p:cNvSpPr/>
          <p:nvPr/>
        </p:nvSpPr>
        <p:spPr>
          <a:xfrm>
            <a:off x="2310938" y="44539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18" name="object 15">
            <a:extLst>
              <a:ext uri="{FF2B5EF4-FFF2-40B4-BE49-F238E27FC236}">
                <a16:creationId xmlns:a16="http://schemas.microsoft.com/office/drawing/2014/main" id="{42FBF3C8-72DA-2AE3-652E-69E289B38DAE}"/>
              </a:ext>
            </a:extLst>
          </p:cNvPr>
          <p:cNvSpPr txBox="1"/>
          <p:nvPr/>
        </p:nvSpPr>
        <p:spPr>
          <a:xfrm>
            <a:off x="2610193" y="4524508"/>
            <a:ext cx="4941943"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25" name="object 11">
            <a:extLst>
              <a:ext uri="{FF2B5EF4-FFF2-40B4-BE49-F238E27FC236}">
                <a16:creationId xmlns:a16="http://schemas.microsoft.com/office/drawing/2014/main" id="{F0000C1D-9AAA-E89C-210B-0212A2F736B8}"/>
              </a:ext>
            </a:extLst>
          </p:cNvPr>
          <p:cNvSpPr txBox="1"/>
          <p:nvPr/>
        </p:nvSpPr>
        <p:spPr>
          <a:xfrm>
            <a:off x="2165666" y="40677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30" name="Curved Connector 29">
            <a:extLst>
              <a:ext uri="{FF2B5EF4-FFF2-40B4-BE49-F238E27FC236}">
                <a16:creationId xmlns:a16="http://schemas.microsoft.com/office/drawing/2014/main" id="{1B9F5F9B-DC09-4414-1E8D-A910C0555F58}"/>
              </a:ext>
            </a:extLst>
          </p:cNvPr>
          <p:cNvCxnSpPr>
            <a:cxnSpLocks/>
            <a:stCxn id="6" idx="2"/>
            <a:endCxn id="25" idx="0"/>
          </p:cNvCxnSpPr>
          <p:nvPr/>
        </p:nvCxnSpPr>
        <p:spPr>
          <a:xfrm rot="5400000">
            <a:off x="2158395" y="3760177"/>
            <a:ext cx="615132" cy="12700"/>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DCAD4E7-CB28-E65F-8147-CCBBB26D7E6E}"/>
              </a:ext>
            </a:extLst>
          </p:cNvPr>
          <p:cNvSpPr/>
          <p:nvPr/>
        </p:nvSpPr>
        <p:spPr>
          <a:xfrm>
            <a:off x="2165666"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2" name="Rectangle 31">
            <a:extLst>
              <a:ext uri="{FF2B5EF4-FFF2-40B4-BE49-F238E27FC236}">
                <a16:creationId xmlns:a16="http://schemas.microsoft.com/office/drawing/2014/main" id="{5EB9C6D4-A513-5EC7-6CCB-2EA4CFE9DBF4}"/>
              </a:ext>
            </a:extLst>
          </p:cNvPr>
          <p:cNvSpPr/>
          <p:nvPr/>
        </p:nvSpPr>
        <p:spPr>
          <a:xfrm>
            <a:off x="2994919"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3" name="Rectangle 32">
            <a:extLst>
              <a:ext uri="{FF2B5EF4-FFF2-40B4-BE49-F238E27FC236}">
                <a16:creationId xmlns:a16="http://schemas.microsoft.com/office/drawing/2014/main" id="{68F34219-5370-7FEA-E2C3-2A149D0ABA91}"/>
              </a:ext>
            </a:extLst>
          </p:cNvPr>
          <p:cNvSpPr/>
          <p:nvPr/>
        </p:nvSpPr>
        <p:spPr>
          <a:xfrm>
            <a:off x="3918657"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4" name="Rectangle 33">
            <a:extLst>
              <a:ext uri="{FF2B5EF4-FFF2-40B4-BE49-F238E27FC236}">
                <a16:creationId xmlns:a16="http://schemas.microsoft.com/office/drawing/2014/main" id="{DD2EA24B-FE57-9120-84C6-7CC56FF38E45}"/>
              </a:ext>
            </a:extLst>
          </p:cNvPr>
          <p:cNvSpPr/>
          <p:nvPr/>
        </p:nvSpPr>
        <p:spPr>
          <a:xfrm>
            <a:off x="4887309"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AE26337-DADC-6028-F7CB-2E7D0CEA24F3}"/>
                  </a:ext>
                </a:extLst>
              </p:cNvPr>
              <p:cNvSpPr txBox="1"/>
              <p:nvPr/>
            </p:nvSpPr>
            <p:spPr>
              <a:xfrm>
                <a:off x="5624141" y="3070559"/>
                <a:ext cx="62707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smtClean="0">
                          <a:latin typeface="Cambria Math" panose="02040503050406030204" pitchFamily="18" charset="0"/>
                        </a:rPr>
                        <m:t>, </m:t>
                      </m:r>
                      <m:r>
                        <m:rPr>
                          <m:sty m:val="p"/>
                        </m:rPr>
                        <a:rPr lang="en-US" sz="3200" smtClean="0">
                          <a:solidFill>
                            <a:srgbClr val="0006C7"/>
                          </a:solidFill>
                          <a:latin typeface="Cambria Math" panose="02040503050406030204" pitchFamily="18" charset="0"/>
                        </a:rPr>
                        <m:t>Θ</m:t>
                      </m:r>
                      <m:r>
                        <a:rPr lang="en-US" sz="3200" smtClean="0">
                          <a:latin typeface="Cambria Math" panose="02040503050406030204" pitchFamily="18" charset="0"/>
                        </a:rPr>
                        <m:t>)</m:t>
                      </m:r>
                    </m:oMath>
                  </m:oMathPara>
                </a14:m>
                <a:endParaRPr lang="en-US" sz="3200" dirty="0">
                  <a:latin typeface="Corbel" panose="020B0503020204020204" pitchFamily="34" charset="0"/>
                </a:endParaRPr>
              </a:p>
            </p:txBody>
          </p:sp>
        </mc:Choice>
        <mc:Fallback xmlns="">
          <p:sp>
            <p:nvSpPr>
              <p:cNvPr id="39" name="TextBox 38">
                <a:extLst>
                  <a:ext uri="{FF2B5EF4-FFF2-40B4-BE49-F238E27FC236}">
                    <a16:creationId xmlns:a16="http://schemas.microsoft.com/office/drawing/2014/main" id="{DAE26337-DADC-6028-F7CB-2E7D0CEA24F3}"/>
                  </a:ext>
                </a:extLst>
              </p:cNvPr>
              <p:cNvSpPr txBox="1">
                <a:spLocks noRot="1" noChangeAspect="1" noMove="1" noResize="1" noEditPoints="1" noAdjustHandles="1" noChangeArrowheads="1" noChangeShapeType="1" noTextEdit="1"/>
              </p:cNvSpPr>
              <p:nvPr/>
            </p:nvSpPr>
            <p:spPr>
              <a:xfrm>
                <a:off x="5624141" y="3070559"/>
                <a:ext cx="627074" cy="492443"/>
              </a:xfrm>
              <a:prstGeom prst="rect">
                <a:avLst/>
              </a:prstGeom>
              <a:blipFill>
                <a:blip r:embed="rId3"/>
                <a:stretch>
                  <a:fillRect l="-6000" t="-2500" r="-26000" b="-35000"/>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9593F31-247D-8006-E6DF-A6F75A365014}"/>
              </a:ext>
            </a:extLst>
          </p:cNvPr>
          <p:cNvCxnSpPr>
            <a:cxnSpLocks/>
            <a:stCxn id="32" idx="2"/>
            <a:endCxn id="14" idx="0"/>
          </p:cNvCxnSpPr>
          <p:nvPr/>
        </p:nvCxnSpPr>
        <p:spPr>
          <a:xfrm rot="5400000">
            <a:off x="2987648" y="3760177"/>
            <a:ext cx="615132" cy="12700"/>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4910F773-5BF7-A3D0-5FEC-E9D17924F6CE}"/>
              </a:ext>
            </a:extLst>
          </p:cNvPr>
          <p:cNvCxnSpPr>
            <a:cxnSpLocks/>
            <a:stCxn id="33" idx="2"/>
            <a:endCxn id="13" idx="0"/>
          </p:cNvCxnSpPr>
          <p:nvPr/>
        </p:nvCxnSpPr>
        <p:spPr>
          <a:xfrm rot="16200000" flipH="1">
            <a:off x="3908299" y="3763263"/>
            <a:ext cx="621307" cy="1"/>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C48592BC-A5EB-C3F3-D7DC-4E54BD39ED2A}"/>
              </a:ext>
            </a:extLst>
          </p:cNvPr>
          <p:cNvCxnSpPr>
            <a:cxnSpLocks/>
            <a:stCxn id="34" idx="2"/>
            <a:endCxn id="12" idx="0"/>
          </p:cNvCxnSpPr>
          <p:nvPr/>
        </p:nvCxnSpPr>
        <p:spPr>
          <a:xfrm rot="5400000">
            <a:off x="4868509" y="3763394"/>
            <a:ext cx="629878" cy="8312"/>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object 16">
            <a:extLst>
              <a:ext uri="{FF2B5EF4-FFF2-40B4-BE49-F238E27FC236}">
                <a16:creationId xmlns:a16="http://schemas.microsoft.com/office/drawing/2014/main" id="{309547D8-86E6-9C8E-69FF-C57204ADD227}"/>
              </a:ext>
            </a:extLst>
          </p:cNvPr>
          <p:cNvSpPr/>
          <p:nvPr/>
        </p:nvSpPr>
        <p:spPr>
          <a:xfrm>
            <a:off x="5734511" y="44653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53" name="TextBox 52">
            <a:extLst>
              <a:ext uri="{FF2B5EF4-FFF2-40B4-BE49-F238E27FC236}">
                <a16:creationId xmlns:a16="http://schemas.microsoft.com/office/drawing/2014/main" id="{DD3B1CD3-1C8D-E3B2-2E7E-3942C2651905}"/>
              </a:ext>
            </a:extLst>
          </p:cNvPr>
          <p:cNvSpPr txBox="1"/>
          <p:nvPr/>
        </p:nvSpPr>
        <p:spPr>
          <a:xfrm>
            <a:off x="2906847" y="3623985"/>
            <a:ext cx="1713375" cy="307777"/>
          </a:xfrm>
          <a:prstGeom prst="rect">
            <a:avLst/>
          </a:prstGeom>
          <a:noFill/>
        </p:spPr>
        <p:txBody>
          <a:bodyPr wrap="square">
            <a:spAutoFit/>
          </a:bodyPr>
          <a:lstStyle/>
          <a:p>
            <a:pPr algn="ctr"/>
            <a:r>
              <a:rPr lang="en-US" sz="1400" spc="-11" dirty="0">
                <a:latin typeface="Corbel" panose="020B0503020204020204" pitchFamily="34" charset="0"/>
                <a:cs typeface="Calibri"/>
              </a:rPr>
              <a:t>lookup </a:t>
            </a:r>
            <a:r>
              <a:rPr lang="en-US" dirty="0">
                <a:latin typeface="Corbel" panose="020B0503020204020204" pitchFamily="34" charset="0"/>
              </a:rPr>
              <a:t>embeddings</a:t>
            </a:r>
          </a:p>
        </p:txBody>
      </p:sp>
      <p:sp>
        <p:nvSpPr>
          <p:cNvPr id="54" name="Rounded Rectangular Callout 53">
            <a:extLst>
              <a:ext uri="{FF2B5EF4-FFF2-40B4-BE49-F238E27FC236}">
                <a16:creationId xmlns:a16="http://schemas.microsoft.com/office/drawing/2014/main" id="{5663F002-0D23-1DC7-BEE3-263EA9978632}"/>
              </a:ext>
            </a:extLst>
          </p:cNvPr>
          <p:cNvSpPr/>
          <p:nvPr/>
        </p:nvSpPr>
        <p:spPr>
          <a:xfrm>
            <a:off x="4599095" y="2477129"/>
            <a:ext cx="1860737" cy="549668"/>
          </a:xfrm>
          <a:prstGeom prst="wedgeRoundRectCallout">
            <a:avLst>
              <a:gd name="adj1" fmla="val 20972"/>
              <a:gd name="adj2" fmla="val 6575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rbel" panose="020B0503020204020204" pitchFamily="34" charset="0"/>
              </a:rPr>
              <a:t>Trainable parameters of neural network </a:t>
            </a:r>
          </a:p>
        </p:txBody>
      </p:sp>
      <p:pic>
        <p:nvPicPr>
          <p:cNvPr id="57" name="Picture 2" descr="Word frequency in titles of all articles with Frequency &gt;= 10 Figure 2... |  Download Scientific Diagram">
            <a:extLst>
              <a:ext uri="{FF2B5EF4-FFF2-40B4-BE49-F238E27FC236}">
                <a16:creationId xmlns:a16="http://schemas.microsoft.com/office/drawing/2014/main" id="{6AF7D0C2-94B8-71A7-1E53-6E06ADD767F7}"/>
              </a:ext>
            </a:extLst>
          </p:cNvPr>
          <p:cNvPicPr>
            <a:picLocks noChangeAspect="1" noChangeArrowheads="1"/>
          </p:cNvPicPr>
          <p:nvPr/>
        </p:nvPicPr>
        <p:blipFill rotWithShape="1">
          <a:blip r:embed="rId4">
            <a:grayscl/>
            <a:extLst>
              <a:ext uri="{BEBA8EAE-BF5A-486C-A8C5-ECC9F3942E4B}">
                <a14:imgProps xmlns:a14="http://schemas.microsoft.com/office/drawing/2010/main">
                  <a14:imgLayer r:embed="rId5">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7439037" y="2715768"/>
            <a:ext cx="1650003" cy="1473684"/>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1949FCE7-8DC4-E8D2-C066-EDB30B3CB653}"/>
              </a:ext>
            </a:extLst>
          </p:cNvPr>
          <p:cNvSpPr txBox="1"/>
          <p:nvPr/>
        </p:nvSpPr>
        <p:spPr>
          <a:xfrm>
            <a:off x="7219077" y="2302333"/>
            <a:ext cx="1848307" cy="307777"/>
          </a:xfrm>
          <a:prstGeom prst="rect">
            <a:avLst/>
          </a:prstGeom>
          <a:noFill/>
        </p:spPr>
        <p:txBody>
          <a:bodyPr wrap="square">
            <a:spAutoFit/>
          </a:bodyPr>
          <a:lstStyle/>
          <a:p>
            <a:r>
              <a:rPr lang="en-US" sz="1400" dirty="0">
                <a:latin typeface="Corbel" panose="020B0503020204020204" pitchFamily="34" charset="0"/>
              </a:rPr>
              <a:t>P</a:t>
            </a:r>
            <a:r>
              <a:rPr lang="en-US" dirty="0">
                <a:latin typeface="Corbel" panose="020B0503020204020204" pitchFamily="34" charset="0"/>
              </a:rPr>
              <a:t>robs over vocabulary</a:t>
            </a:r>
          </a:p>
        </p:txBody>
      </p:sp>
      <p:sp>
        <p:nvSpPr>
          <p:cNvPr id="59" name="TextBox 58">
            <a:extLst>
              <a:ext uri="{FF2B5EF4-FFF2-40B4-BE49-F238E27FC236}">
                <a16:creationId xmlns:a16="http://schemas.microsoft.com/office/drawing/2014/main" id="{3AB93308-28F7-23E4-49E5-F889A26F62E8}"/>
              </a:ext>
            </a:extLst>
          </p:cNvPr>
          <p:cNvSpPr txBox="1"/>
          <p:nvPr/>
        </p:nvSpPr>
        <p:spPr>
          <a:xfrm>
            <a:off x="6608833" y="2632865"/>
            <a:ext cx="953286" cy="1673535"/>
          </a:xfrm>
          <a:prstGeom prst="rect">
            <a:avLst/>
          </a:prstGeom>
          <a:noFill/>
        </p:spPr>
        <p:txBody>
          <a:bodyPr wrap="square">
            <a:spAutoFit/>
          </a:bodyPr>
          <a:lstStyle/>
          <a:p>
            <a:pPr algn="r">
              <a:lnSpc>
                <a:spcPct val="150000"/>
              </a:lnSpc>
            </a:pPr>
            <a:r>
              <a:rPr lang="en-US" sz="1400" dirty="0">
                <a:latin typeface="Consolas" panose="020B0609020204030204" pitchFamily="49" charset="0"/>
                <a:cs typeface="Consolas" panose="020B0609020204030204" pitchFamily="49" charset="0"/>
              </a:rPr>
              <a:t>mat</a:t>
            </a:r>
          </a:p>
          <a:p>
            <a:pPr algn="r">
              <a:lnSpc>
                <a:spcPct val="150000"/>
              </a:lnSpc>
            </a:pPr>
            <a:r>
              <a:rPr lang="en-US" dirty="0">
                <a:latin typeface="Consolas" panose="020B0609020204030204" pitchFamily="49" charset="0"/>
                <a:cs typeface="Consolas" panose="020B0609020204030204" pitchFamily="49" charset="0"/>
              </a:rPr>
              <a:t>table</a:t>
            </a:r>
          </a:p>
          <a:p>
            <a:pPr algn="r">
              <a:lnSpc>
                <a:spcPct val="150000"/>
              </a:lnSpc>
            </a:pPr>
            <a:r>
              <a:rPr lang="en-US" dirty="0">
                <a:solidFill>
                  <a:srgbClr val="C00000"/>
                </a:solidFill>
                <a:latin typeface="Consolas" panose="020B0609020204030204" pitchFamily="49" charset="0"/>
                <a:cs typeface="Consolas" panose="020B0609020204030204" pitchFamily="49" charset="0"/>
              </a:rPr>
              <a:t>into</a:t>
            </a:r>
          </a:p>
          <a:p>
            <a:pPr algn="r">
              <a:lnSpc>
                <a:spcPct val="150000"/>
              </a:lnSpc>
            </a:pPr>
            <a:r>
              <a:rPr lang="en-US" dirty="0">
                <a:latin typeface="Consolas" panose="020B0609020204030204" pitchFamily="49" charset="0"/>
                <a:cs typeface="Consolas" panose="020B0609020204030204" pitchFamily="49" charset="0"/>
              </a:rPr>
              <a:t>ant</a:t>
            </a:r>
          </a:p>
          <a:p>
            <a:pPr algn="r">
              <a:lnSpc>
                <a:spcPct val="150000"/>
              </a:lnSpc>
            </a:pPr>
            <a:r>
              <a:rPr lang="en-US" dirty="0">
                <a:latin typeface="Consolas" panose="020B0609020204030204" pitchFamily="49" charset="0"/>
                <a:cs typeface="Consolas" panose="020B0609020204030204" pitchFamily="49" charset="0"/>
              </a:rPr>
              <a:t>chair</a:t>
            </a:r>
          </a:p>
        </p:txBody>
      </p:sp>
      <p:sp>
        <p:nvSpPr>
          <p:cNvPr id="60" name="Right Arrow 59">
            <a:extLst>
              <a:ext uri="{FF2B5EF4-FFF2-40B4-BE49-F238E27FC236}">
                <a16:creationId xmlns:a16="http://schemas.microsoft.com/office/drawing/2014/main" id="{B9F8540A-3473-597A-2691-F34FD21D9BE2}"/>
              </a:ext>
            </a:extLst>
          </p:cNvPr>
          <p:cNvSpPr/>
          <p:nvPr/>
        </p:nvSpPr>
        <p:spPr>
          <a:xfrm>
            <a:off x="6284185" y="3167148"/>
            <a:ext cx="553302" cy="387550"/>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6" name="TextBox 65">
            <a:extLst>
              <a:ext uri="{FF2B5EF4-FFF2-40B4-BE49-F238E27FC236}">
                <a16:creationId xmlns:a16="http://schemas.microsoft.com/office/drawing/2014/main" id="{C43694A1-60A6-BF65-0B45-951BAA1ED5B8}"/>
              </a:ext>
            </a:extLst>
          </p:cNvPr>
          <p:cNvSpPr txBox="1"/>
          <p:nvPr/>
        </p:nvSpPr>
        <p:spPr>
          <a:xfrm>
            <a:off x="1381655" y="4855675"/>
            <a:ext cx="6166929" cy="253916"/>
          </a:xfrm>
          <a:prstGeom prst="rect">
            <a:avLst/>
          </a:prstGeom>
          <a:noFill/>
        </p:spPr>
        <p:txBody>
          <a:bodyPr wrap="square" rtlCol="0">
            <a:spAutoFit/>
          </a:bodyPr>
          <a:lstStyle/>
          <a:p>
            <a:pPr algn="ctr"/>
            <a:r>
              <a:rPr lang="en-US" sz="1050" dirty="0">
                <a:latin typeface="Corbel" panose="020B0503020204020204" pitchFamily="34" charset="0"/>
              </a:rPr>
              <a:t>[</a:t>
            </a:r>
            <a:r>
              <a:rPr lang="en-US" sz="1050" dirty="0" err="1">
                <a:latin typeface="Corbel" panose="020B0503020204020204" pitchFamily="34" charset="0"/>
              </a:rPr>
              <a:t>Bengio</a:t>
            </a:r>
            <a:r>
              <a:rPr lang="en-US" sz="1050" dirty="0">
                <a:latin typeface="Corbel" panose="020B0503020204020204" pitchFamily="34" charset="0"/>
              </a:rPr>
              <a:t> et al. 2003]</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9FB0049-39BE-4EAC-D036-F7CD8FF65033}"/>
                  </a:ext>
                </a:extLst>
              </p:cNvPr>
              <p:cNvSpPr txBox="1"/>
              <p:nvPr/>
            </p:nvSpPr>
            <p:spPr>
              <a:xfrm>
                <a:off x="1470627" y="3068362"/>
                <a:ext cx="62707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𝑓</m:t>
                      </m:r>
                      <m:r>
                        <a:rPr lang="en-US" sz="3200" smtClean="0">
                          <a:latin typeface="Cambria Math" panose="02040503050406030204" pitchFamily="18" charset="0"/>
                        </a:rPr>
                        <m:t> (</m:t>
                      </m:r>
                    </m:oMath>
                  </m:oMathPara>
                </a14:m>
                <a:endParaRPr lang="en-US" sz="3200" dirty="0">
                  <a:latin typeface="Corbel" panose="020B0503020204020204" pitchFamily="34" charset="0"/>
                </a:endParaRPr>
              </a:p>
            </p:txBody>
          </p:sp>
        </mc:Choice>
        <mc:Fallback xmlns="">
          <p:sp>
            <p:nvSpPr>
              <p:cNvPr id="3" name="TextBox 2">
                <a:extLst>
                  <a:ext uri="{FF2B5EF4-FFF2-40B4-BE49-F238E27FC236}">
                    <a16:creationId xmlns:a16="http://schemas.microsoft.com/office/drawing/2014/main" id="{B9FB0049-39BE-4EAC-D036-F7CD8FF65033}"/>
                  </a:ext>
                </a:extLst>
              </p:cNvPr>
              <p:cNvSpPr txBox="1">
                <a:spLocks noRot="1" noChangeAspect="1" noMove="1" noResize="1" noEditPoints="1" noAdjustHandles="1" noChangeArrowheads="1" noChangeShapeType="1" noTextEdit="1"/>
              </p:cNvSpPr>
              <p:nvPr/>
            </p:nvSpPr>
            <p:spPr>
              <a:xfrm>
                <a:off x="1470627" y="3068362"/>
                <a:ext cx="627074" cy="492443"/>
              </a:xfrm>
              <a:prstGeom prst="rect">
                <a:avLst/>
              </a:prstGeom>
              <a:blipFill>
                <a:blip r:embed="rId6"/>
                <a:stretch>
                  <a:fillRect l="-17647" t="-7500" r="-19608" b="-350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A39D99EF-9747-F3F1-24DA-9CBB8604DC00}"/>
              </a:ext>
            </a:extLst>
          </p:cNvPr>
          <p:cNvSpPr/>
          <p:nvPr/>
        </p:nvSpPr>
        <p:spPr>
          <a:xfrm rot="5400000">
            <a:off x="7785793" y="4295720"/>
            <a:ext cx="510076" cy="584775"/>
          </a:xfrm>
          <a:prstGeom prst="rect">
            <a:avLst/>
          </a:prstGeom>
        </p:spPr>
        <p:txBody>
          <a:bodyPr wrap="none">
            <a:spAutoFit/>
          </a:bodyPr>
          <a:lstStyle/>
          <a:p>
            <a:r>
              <a:rPr lang="en-US" sz="3200" dirty="0">
                <a:solidFill>
                  <a:schemeClr val="tx1">
                    <a:lumMod val="75000"/>
                    <a:lumOff val="25000"/>
                  </a:schemeClr>
                </a:solidFill>
                <a:latin typeface="Corbel" panose="020B0503020204020204" pitchFamily="34" charset="0"/>
              </a:rPr>
              <a:t>…</a:t>
            </a:r>
          </a:p>
        </p:txBody>
      </p:sp>
    </p:spTree>
    <p:extLst>
      <p:ext uri="{BB962C8B-B14F-4D97-AF65-F5344CB8AC3E}">
        <p14:creationId xmlns:p14="http://schemas.microsoft.com/office/powerpoint/2010/main" val="42012353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3DB4-67F1-457A-295C-A79488E38DF1}"/>
              </a:ext>
            </a:extLst>
          </p:cNvPr>
          <p:cNvSpPr>
            <a:spLocks noGrp="1"/>
          </p:cNvSpPr>
          <p:nvPr>
            <p:ph type="title"/>
          </p:nvPr>
        </p:nvSpPr>
        <p:spPr/>
        <p:txBody>
          <a:bodyPr>
            <a:normAutofit/>
          </a:bodyPr>
          <a:lstStyle/>
          <a:p>
            <a:r>
              <a:rPr lang="en-US" dirty="0"/>
              <a:t>A Fixed-Window Neural LM</a:t>
            </a:r>
          </a:p>
        </p:txBody>
      </p:sp>
      <p:sp>
        <p:nvSpPr>
          <p:cNvPr id="7" name="Content Placeholder 6">
            <a:extLst>
              <a:ext uri="{FF2B5EF4-FFF2-40B4-BE49-F238E27FC236}">
                <a16:creationId xmlns:a16="http://schemas.microsoft.com/office/drawing/2014/main" id="{E6CBB357-581A-AEE8-334F-B64DF7996C72}"/>
              </a:ext>
            </a:extLst>
          </p:cNvPr>
          <p:cNvSpPr>
            <a:spLocks noGrp="1"/>
          </p:cNvSpPr>
          <p:nvPr>
            <p:ph type="body" sz="quarter" idx="16"/>
          </p:nvPr>
        </p:nvSpPr>
        <p:spPr/>
        <p:txBody>
          <a:bodyPr/>
          <a:lstStyle/>
          <a:p>
            <a:r>
              <a:rPr lang="en-US" dirty="0"/>
              <a:t>It will also lay the foundation for the future models (recurrent nets, transformers, ...) </a:t>
            </a:r>
          </a:p>
          <a:p>
            <a:r>
              <a:rPr lang="en-US" dirty="0"/>
              <a:t>But first we need to figure out how to train neural networks! </a:t>
            </a:r>
          </a:p>
        </p:txBody>
      </p:sp>
      <p:sp>
        <p:nvSpPr>
          <p:cNvPr id="11" name="object 8">
            <a:extLst>
              <a:ext uri="{FF2B5EF4-FFF2-40B4-BE49-F238E27FC236}">
                <a16:creationId xmlns:a16="http://schemas.microsoft.com/office/drawing/2014/main" id="{E7FB16E4-6739-2DBF-15E6-2FCDB8463093}"/>
              </a:ext>
            </a:extLst>
          </p:cNvPr>
          <p:cNvSpPr txBox="1"/>
          <p:nvPr/>
        </p:nvSpPr>
        <p:spPr>
          <a:xfrm>
            <a:off x="5671649" y="40796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12" name="object 9">
            <a:extLst>
              <a:ext uri="{FF2B5EF4-FFF2-40B4-BE49-F238E27FC236}">
                <a16:creationId xmlns:a16="http://schemas.microsoft.com/office/drawing/2014/main" id="{162552B8-DDE1-8C4B-F39E-540F6341B7CA}"/>
              </a:ext>
            </a:extLst>
          </p:cNvPr>
          <p:cNvSpPr txBox="1"/>
          <p:nvPr/>
        </p:nvSpPr>
        <p:spPr>
          <a:xfrm>
            <a:off x="4813532" y="4082489"/>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13" name="object 10">
            <a:extLst>
              <a:ext uri="{FF2B5EF4-FFF2-40B4-BE49-F238E27FC236}">
                <a16:creationId xmlns:a16="http://schemas.microsoft.com/office/drawing/2014/main" id="{B9DC00BB-77AC-A1E0-93D8-476E6EF621A1}"/>
              </a:ext>
            </a:extLst>
          </p:cNvPr>
          <p:cNvSpPr txBox="1"/>
          <p:nvPr/>
        </p:nvSpPr>
        <p:spPr>
          <a:xfrm>
            <a:off x="3787470" y="40739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14" name="object 11">
            <a:extLst>
              <a:ext uri="{FF2B5EF4-FFF2-40B4-BE49-F238E27FC236}">
                <a16:creationId xmlns:a16="http://schemas.microsoft.com/office/drawing/2014/main" id="{9DC9FA5B-707C-3FCB-865A-4177FA509699}"/>
              </a:ext>
            </a:extLst>
          </p:cNvPr>
          <p:cNvSpPr txBox="1"/>
          <p:nvPr/>
        </p:nvSpPr>
        <p:spPr>
          <a:xfrm>
            <a:off x="2994919" y="40677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sp>
        <p:nvSpPr>
          <p:cNvPr id="16" name="object 13">
            <a:extLst>
              <a:ext uri="{FF2B5EF4-FFF2-40B4-BE49-F238E27FC236}">
                <a16:creationId xmlns:a16="http://schemas.microsoft.com/office/drawing/2014/main" id="{B487E0EA-221F-1366-C88D-AA55087C62F6}"/>
              </a:ext>
            </a:extLst>
          </p:cNvPr>
          <p:cNvSpPr/>
          <p:nvPr/>
        </p:nvSpPr>
        <p:spPr>
          <a:xfrm>
            <a:off x="2310938" y="44539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18" name="object 15">
            <a:extLst>
              <a:ext uri="{FF2B5EF4-FFF2-40B4-BE49-F238E27FC236}">
                <a16:creationId xmlns:a16="http://schemas.microsoft.com/office/drawing/2014/main" id="{42FBF3C8-72DA-2AE3-652E-69E289B38DAE}"/>
              </a:ext>
            </a:extLst>
          </p:cNvPr>
          <p:cNvSpPr txBox="1"/>
          <p:nvPr/>
        </p:nvSpPr>
        <p:spPr>
          <a:xfrm>
            <a:off x="2610193" y="4524508"/>
            <a:ext cx="4941943"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25" name="object 11">
            <a:extLst>
              <a:ext uri="{FF2B5EF4-FFF2-40B4-BE49-F238E27FC236}">
                <a16:creationId xmlns:a16="http://schemas.microsoft.com/office/drawing/2014/main" id="{F0000C1D-9AAA-E89C-210B-0212A2F736B8}"/>
              </a:ext>
            </a:extLst>
          </p:cNvPr>
          <p:cNvSpPr txBox="1"/>
          <p:nvPr/>
        </p:nvSpPr>
        <p:spPr>
          <a:xfrm>
            <a:off x="2165666" y="40677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30" name="Curved Connector 29">
            <a:extLst>
              <a:ext uri="{FF2B5EF4-FFF2-40B4-BE49-F238E27FC236}">
                <a16:creationId xmlns:a16="http://schemas.microsoft.com/office/drawing/2014/main" id="{1B9F5F9B-DC09-4414-1E8D-A910C0555F58}"/>
              </a:ext>
            </a:extLst>
          </p:cNvPr>
          <p:cNvCxnSpPr>
            <a:cxnSpLocks/>
            <a:stCxn id="6" idx="2"/>
            <a:endCxn id="25" idx="0"/>
          </p:cNvCxnSpPr>
          <p:nvPr/>
        </p:nvCxnSpPr>
        <p:spPr>
          <a:xfrm rot="5400000">
            <a:off x="2158395" y="3760177"/>
            <a:ext cx="615132" cy="12700"/>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DCAD4E7-CB28-E65F-8147-CCBBB26D7E6E}"/>
              </a:ext>
            </a:extLst>
          </p:cNvPr>
          <p:cNvSpPr/>
          <p:nvPr/>
        </p:nvSpPr>
        <p:spPr>
          <a:xfrm>
            <a:off x="2165666"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2" name="Rectangle 31">
            <a:extLst>
              <a:ext uri="{FF2B5EF4-FFF2-40B4-BE49-F238E27FC236}">
                <a16:creationId xmlns:a16="http://schemas.microsoft.com/office/drawing/2014/main" id="{5EB9C6D4-A513-5EC7-6CCB-2EA4CFE9DBF4}"/>
              </a:ext>
            </a:extLst>
          </p:cNvPr>
          <p:cNvSpPr/>
          <p:nvPr/>
        </p:nvSpPr>
        <p:spPr>
          <a:xfrm>
            <a:off x="2994919"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3" name="Rectangle 32">
            <a:extLst>
              <a:ext uri="{FF2B5EF4-FFF2-40B4-BE49-F238E27FC236}">
                <a16:creationId xmlns:a16="http://schemas.microsoft.com/office/drawing/2014/main" id="{68F34219-5370-7FEA-E2C3-2A149D0ABA91}"/>
              </a:ext>
            </a:extLst>
          </p:cNvPr>
          <p:cNvSpPr/>
          <p:nvPr/>
        </p:nvSpPr>
        <p:spPr>
          <a:xfrm>
            <a:off x="3918657"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4" name="Rectangle 33">
            <a:extLst>
              <a:ext uri="{FF2B5EF4-FFF2-40B4-BE49-F238E27FC236}">
                <a16:creationId xmlns:a16="http://schemas.microsoft.com/office/drawing/2014/main" id="{DD2EA24B-FE57-9120-84C6-7CC56FF38E45}"/>
              </a:ext>
            </a:extLst>
          </p:cNvPr>
          <p:cNvSpPr/>
          <p:nvPr/>
        </p:nvSpPr>
        <p:spPr>
          <a:xfrm>
            <a:off x="4887309"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AE26337-DADC-6028-F7CB-2E7D0CEA24F3}"/>
                  </a:ext>
                </a:extLst>
              </p:cNvPr>
              <p:cNvSpPr txBox="1"/>
              <p:nvPr/>
            </p:nvSpPr>
            <p:spPr>
              <a:xfrm>
                <a:off x="5624141" y="3070559"/>
                <a:ext cx="62707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smtClean="0">
                          <a:latin typeface="Cambria Math" panose="02040503050406030204" pitchFamily="18" charset="0"/>
                        </a:rPr>
                        <m:t>, </m:t>
                      </m:r>
                      <m:r>
                        <m:rPr>
                          <m:sty m:val="p"/>
                        </m:rPr>
                        <a:rPr lang="en-US" sz="3200" smtClean="0">
                          <a:solidFill>
                            <a:srgbClr val="0006C7"/>
                          </a:solidFill>
                          <a:latin typeface="Cambria Math" panose="02040503050406030204" pitchFamily="18" charset="0"/>
                        </a:rPr>
                        <m:t>Θ</m:t>
                      </m:r>
                      <m:r>
                        <a:rPr lang="en-US" sz="3200" smtClean="0">
                          <a:latin typeface="Cambria Math" panose="02040503050406030204" pitchFamily="18" charset="0"/>
                        </a:rPr>
                        <m:t>)</m:t>
                      </m:r>
                    </m:oMath>
                  </m:oMathPara>
                </a14:m>
                <a:endParaRPr lang="en-US" sz="3200" dirty="0">
                  <a:latin typeface="Corbel" panose="020B0503020204020204" pitchFamily="34" charset="0"/>
                </a:endParaRPr>
              </a:p>
            </p:txBody>
          </p:sp>
        </mc:Choice>
        <mc:Fallback xmlns="">
          <p:sp>
            <p:nvSpPr>
              <p:cNvPr id="39" name="TextBox 38">
                <a:extLst>
                  <a:ext uri="{FF2B5EF4-FFF2-40B4-BE49-F238E27FC236}">
                    <a16:creationId xmlns:a16="http://schemas.microsoft.com/office/drawing/2014/main" id="{DAE26337-DADC-6028-F7CB-2E7D0CEA24F3}"/>
                  </a:ext>
                </a:extLst>
              </p:cNvPr>
              <p:cNvSpPr txBox="1">
                <a:spLocks noRot="1" noChangeAspect="1" noMove="1" noResize="1" noEditPoints="1" noAdjustHandles="1" noChangeArrowheads="1" noChangeShapeType="1" noTextEdit="1"/>
              </p:cNvSpPr>
              <p:nvPr/>
            </p:nvSpPr>
            <p:spPr>
              <a:xfrm>
                <a:off x="5624141" y="3070559"/>
                <a:ext cx="627074" cy="492443"/>
              </a:xfrm>
              <a:prstGeom prst="rect">
                <a:avLst/>
              </a:prstGeom>
              <a:blipFill>
                <a:blip r:embed="rId3"/>
                <a:stretch>
                  <a:fillRect l="-6000" t="-2500" r="-26000" b="-35000"/>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9593F31-247D-8006-E6DF-A6F75A365014}"/>
              </a:ext>
            </a:extLst>
          </p:cNvPr>
          <p:cNvCxnSpPr>
            <a:cxnSpLocks/>
            <a:stCxn id="32" idx="2"/>
            <a:endCxn id="14" idx="0"/>
          </p:cNvCxnSpPr>
          <p:nvPr/>
        </p:nvCxnSpPr>
        <p:spPr>
          <a:xfrm rot="5400000">
            <a:off x="2987648" y="3760177"/>
            <a:ext cx="615132" cy="12700"/>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4910F773-5BF7-A3D0-5FEC-E9D17924F6CE}"/>
              </a:ext>
            </a:extLst>
          </p:cNvPr>
          <p:cNvCxnSpPr>
            <a:cxnSpLocks/>
            <a:stCxn id="33" idx="2"/>
            <a:endCxn id="13" idx="0"/>
          </p:cNvCxnSpPr>
          <p:nvPr/>
        </p:nvCxnSpPr>
        <p:spPr>
          <a:xfrm rot="16200000" flipH="1">
            <a:off x="3908299" y="3763263"/>
            <a:ext cx="621307" cy="1"/>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C48592BC-A5EB-C3F3-D7DC-4E54BD39ED2A}"/>
              </a:ext>
            </a:extLst>
          </p:cNvPr>
          <p:cNvCxnSpPr>
            <a:cxnSpLocks/>
            <a:stCxn id="34" idx="2"/>
            <a:endCxn id="12" idx="0"/>
          </p:cNvCxnSpPr>
          <p:nvPr/>
        </p:nvCxnSpPr>
        <p:spPr>
          <a:xfrm rot="5400000">
            <a:off x="4868509" y="3763394"/>
            <a:ext cx="629878" cy="8312"/>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object 16">
            <a:extLst>
              <a:ext uri="{FF2B5EF4-FFF2-40B4-BE49-F238E27FC236}">
                <a16:creationId xmlns:a16="http://schemas.microsoft.com/office/drawing/2014/main" id="{309547D8-86E6-9C8E-69FF-C57204ADD227}"/>
              </a:ext>
            </a:extLst>
          </p:cNvPr>
          <p:cNvSpPr/>
          <p:nvPr/>
        </p:nvSpPr>
        <p:spPr>
          <a:xfrm>
            <a:off x="5734511" y="44653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53" name="TextBox 52">
            <a:extLst>
              <a:ext uri="{FF2B5EF4-FFF2-40B4-BE49-F238E27FC236}">
                <a16:creationId xmlns:a16="http://schemas.microsoft.com/office/drawing/2014/main" id="{DD3B1CD3-1C8D-E3B2-2E7E-3942C2651905}"/>
              </a:ext>
            </a:extLst>
          </p:cNvPr>
          <p:cNvSpPr txBox="1"/>
          <p:nvPr/>
        </p:nvSpPr>
        <p:spPr>
          <a:xfrm>
            <a:off x="2906847" y="3623985"/>
            <a:ext cx="1713375" cy="307777"/>
          </a:xfrm>
          <a:prstGeom prst="rect">
            <a:avLst/>
          </a:prstGeom>
          <a:noFill/>
        </p:spPr>
        <p:txBody>
          <a:bodyPr wrap="square">
            <a:spAutoFit/>
          </a:bodyPr>
          <a:lstStyle/>
          <a:p>
            <a:pPr algn="ctr"/>
            <a:r>
              <a:rPr lang="en-US" sz="1400" spc="-11" dirty="0">
                <a:latin typeface="Corbel" panose="020B0503020204020204" pitchFamily="34" charset="0"/>
                <a:cs typeface="Calibri"/>
              </a:rPr>
              <a:t>lookup </a:t>
            </a:r>
            <a:r>
              <a:rPr lang="en-US" dirty="0">
                <a:latin typeface="Corbel" panose="020B0503020204020204" pitchFamily="34" charset="0"/>
              </a:rPr>
              <a:t>embeddings</a:t>
            </a:r>
          </a:p>
        </p:txBody>
      </p:sp>
      <p:sp>
        <p:nvSpPr>
          <p:cNvPr id="54" name="Rounded Rectangular Callout 53">
            <a:extLst>
              <a:ext uri="{FF2B5EF4-FFF2-40B4-BE49-F238E27FC236}">
                <a16:creationId xmlns:a16="http://schemas.microsoft.com/office/drawing/2014/main" id="{5663F002-0D23-1DC7-BEE3-263EA9978632}"/>
              </a:ext>
            </a:extLst>
          </p:cNvPr>
          <p:cNvSpPr/>
          <p:nvPr/>
        </p:nvSpPr>
        <p:spPr>
          <a:xfrm>
            <a:off x="4599095" y="2477129"/>
            <a:ext cx="1860737" cy="549668"/>
          </a:xfrm>
          <a:prstGeom prst="wedgeRoundRectCallout">
            <a:avLst>
              <a:gd name="adj1" fmla="val 20972"/>
              <a:gd name="adj2" fmla="val 6575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rbel" panose="020B0503020204020204" pitchFamily="34" charset="0"/>
              </a:rPr>
              <a:t>Trainable parameters of neural network </a:t>
            </a:r>
          </a:p>
        </p:txBody>
      </p:sp>
      <p:pic>
        <p:nvPicPr>
          <p:cNvPr id="57" name="Picture 2" descr="Word frequency in titles of all articles with Frequency &gt;= 10 Figure 2... |  Download Scientific Diagram">
            <a:extLst>
              <a:ext uri="{FF2B5EF4-FFF2-40B4-BE49-F238E27FC236}">
                <a16:creationId xmlns:a16="http://schemas.microsoft.com/office/drawing/2014/main" id="{6AF7D0C2-94B8-71A7-1E53-6E06ADD767F7}"/>
              </a:ext>
            </a:extLst>
          </p:cNvPr>
          <p:cNvPicPr>
            <a:picLocks noChangeAspect="1" noChangeArrowheads="1"/>
          </p:cNvPicPr>
          <p:nvPr/>
        </p:nvPicPr>
        <p:blipFill rotWithShape="1">
          <a:blip r:embed="rId4">
            <a:grayscl/>
            <a:extLst>
              <a:ext uri="{BEBA8EAE-BF5A-486C-A8C5-ECC9F3942E4B}">
                <a14:imgProps xmlns:a14="http://schemas.microsoft.com/office/drawing/2010/main">
                  <a14:imgLayer r:embed="rId5">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7439037" y="2715768"/>
            <a:ext cx="1650003" cy="1473684"/>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1949FCE7-8DC4-E8D2-C066-EDB30B3CB653}"/>
              </a:ext>
            </a:extLst>
          </p:cNvPr>
          <p:cNvSpPr txBox="1"/>
          <p:nvPr/>
        </p:nvSpPr>
        <p:spPr>
          <a:xfrm>
            <a:off x="7219077" y="2302333"/>
            <a:ext cx="1848307" cy="307777"/>
          </a:xfrm>
          <a:prstGeom prst="rect">
            <a:avLst/>
          </a:prstGeom>
          <a:noFill/>
        </p:spPr>
        <p:txBody>
          <a:bodyPr wrap="square">
            <a:spAutoFit/>
          </a:bodyPr>
          <a:lstStyle/>
          <a:p>
            <a:r>
              <a:rPr lang="en-US" sz="1400" dirty="0">
                <a:latin typeface="Corbel" panose="020B0503020204020204" pitchFamily="34" charset="0"/>
              </a:rPr>
              <a:t>P</a:t>
            </a:r>
            <a:r>
              <a:rPr lang="en-US" dirty="0">
                <a:latin typeface="Corbel" panose="020B0503020204020204" pitchFamily="34" charset="0"/>
              </a:rPr>
              <a:t>robs over vocabulary</a:t>
            </a:r>
          </a:p>
        </p:txBody>
      </p:sp>
      <p:sp>
        <p:nvSpPr>
          <p:cNvPr id="59" name="TextBox 58">
            <a:extLst>
              <a:ext uri="{FF2B5EF4-FFF2-40B4-BE49-F238E27FC236}">
                <a16:creationId xmlns:a16="http://schemas.microsoft.com/office/drawing/2014/main" id="{3AB93308-28F7-23E4-49E5-F889A26F62E8}"/>
              </a:ext>
            </a:extLst>
          </p:cNvPr>
          <p:cNvSpPr txBox="1"/>
          <p:nvPr/>
        </p:nvSpPr>
        <p:spPr>
          <a:xfrm>
            <a:off x="6608833" y="2632865"/>
            <a:ext cx="953286" cy="1673535"/>
          </a:xfrm>
          <a:prstGeom prst="rect">
            <a:avLst/>
          </a:prstGeom>
          <a:noFill/>
        </p:spPr>
        <p:txBody>
          <a:bodyPr wrap="square">
            <a:spAutoFit/>
          </a:bodyPr>
          <a:lstStyle/>
          <a:p>
            <a:pPr algn="r">
              <a:lnSpc>
                <a:spcPct val="150000"/>
              </a:lnSpc>
            </a:pPr>
            <a:r>
              <a:rPr lang="en-US" sz="1400" dirty="0">
                <a:latin typeface="Consolas" panose="020B0609020204030204" pitchFamily="49" charset="0"/>
                <a:cs typeface="Consolas" panose="020B0609020204030204" pitchFamily="49" charset="0"/>
              </a:rPr>
              <a:t>mat</a:t>
            </a:r>
          </a:p>
          <a:p>
            <a:pPr algn="r">
              <a:lnSpc>
                <a:spcPct val="150000"/>
              </a:lnSpc>
            </a:pPr>
            <a:r>
              <a:rPr lang="en-US" dirty="0">
                <a:latin typeface="Consolas" panose="020B0609020204030204" pitchFamily="49" charset="0"/>
                <a:cs typeface="Consolas" panose="020B0609020204030204" pitchFamily="49" charset="0"/>
              </a:rPr>
              <a:t>table</a:t>
            </a:r>
          </a:p>
          <a:p>
            <a:pPr algn="r">
              <a:lnSpc>
                <a:spcPct val="150000"/>
              </a:lnSpc>
            </a:pPr>
            <a:r>
              <a:rPr lang="en-US" dirty="0">
                <a:solidFill>
                  <a:srgbClr val="C00000"/>
                </a:solidFill>
                <a:latin typeface="Consolas" panose="020B0609020204030204" pitchFamily="49" charset="0"/>
                <a:cs typeface="Consolas" panose="020B0609020204030204" pitchFamily="49" charset="0"/>
              </a:rPr>
              <a:t>into</a:t>
            </a:r>
          </a:p>
          <a:p>
            <a:pPr algn="r">
              <a:lnSpc>
                <a:spcPct val="150000"/>
              </a:lnSpc>
            </a:pPr>
            <a:r>
              <a:rPr lang="en-US" dirty="0">
                <a:latin typeface="Consolas" panose="020B0609020204030204" pitchFamily="49" charset="0"/>
                <a:cs typeface="Consolas" panose="020B0609020204030204" pitchFamily="49" charset="0"/>
              </a:rPr>
              <a:t>ant</a:t>
            </a:r>
          </a:p>
          <a:p>
            <a:pPr algn="r">
              <a:lnSpc>
                <a:spcPct val="150000"/>
              </a:lnSpc>
            </a:pPr>
            <a:r>
              <a:rPr lang="en-US" dirty="0">
                <a:latin typeface="Consolas" panose="020B0609020204030204" pitchFamily="49" charset="0"/>
                <a:cs typeface="Consolas" panose="020B0609020204030204" pitchFamily="49" charset="0"/>
              </a:rPr>
              <a:t>chair</a:t>
            </a:r>
          </a:p>
        </p:txBody>
      </p:sp>
      <p:sp>
        <p:nvSpPr>
          <p:cNvPr id="60" name="Right Arrow 59">
            <a:extLst>
              <a:ext uri="{FF2B5EF4-FFF2-40B4-BE49-F238E27FC236}">
                <a16:creationId xmlns:a16="http://schemas.microsoft.com/office/drawing/2014/main" id="{B9F8540A-3473-597A-2691-F34FD21D9BE2}"/>
              </a:ext>
            </a:extLst>
          </p:cNvPr>
          <p:cNvSpPr/>
          <p:nvPr/>
        </p:nvSpPr>
        <p:spPr>
          <a:xfrm>
            <a:off x="6284185" y="3167148"/>
            <a:ext cx="553302" cy="387550"/>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6" name="TextBox 65">
            <a:extLst>
              <a:ext uri="{FF2B5EF4-FFF2-40B4-BE49-F238E27FC236}">
                <a16:creationId xmlns:a16="http://schemas.microsoft.com/office/drawing/2014/main" id="{C43694A1-60A6-BF65-0B45-951BAA1ED5B8}"/>
              </a:ext>
            </a:extLst>
          </p:cNvPr>
          <p:cNvSpPr txBox="1"/>
          <p:nvPr/>
        </p:nvSpPr>
        <p:spPr>
          <a:xfrm>
            <a:off x="1381655" y="4855675"/>
            <a:ext cx="6166929" cy="253916"/>
          </a:xfrm>
          <a:prstGeom prst="rect">
            <a:avLst/>
          </a:prstGeom>
          <a:noFill/>
        </p:spPr>
        <p:txBody>
          <a:bodyPr wrap="square" rtlCol="0">
            <a:spAutoFit/>
          </a:bodyPr>
          <a:lstStyle/>
          <a:p>
            <a:pPr algn="ctr"/>
            <a:r>
              <a:rPr lang="en-US" sz="1050" dirty="0">
                <a:latin typeface="Corbel" panose="020B0503020204020204" pitchFamily="34" charset="0"/>
              </a:rPr>
              <a:t>[</a:t>
            </a:r>
            <a:r>
              <a:rPr lang="en-US" sz="1050" dirty="0" err="1">
                <a:latin typeface="Corbel" panose="020B0503020204020204" pitchFamily="34" charset="0"/>
              </a:rPr>
              <a:t>Bengio</a:t>
            </a:r>
            <a:r>
              <a:rPr lang="en-US" sz="1050" dirty="0">
                <a:latin typeface="Corbel" panose="020B0503020204020204" pitchFamily="34" charset="0"/>
              </a:rPr>
              <a:t> et al. 2003]</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0A9B6B7-87E7-F03B-93B5-88C6790A6C9F}"/>
                  </a:ext>
                </a:extLst>
              </p:cNvPr>
              <p:cNvSpPr txBox="1"/>
              <p:nvPr/>
            </p:nvSpPr>
            <p:spPr>
              <a:xfrm>
                <a:off x="1470627" y="3068362"/>
                <a:ext cx="62707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𝑓</m:t>
                      </m:r>
                      <m:r>
                        <a:rPr lang="en-US" sz="3200" smtClean="0">
                          <a:latin typeface="Cambria Math" panose="02040503050406030204" pitchFamily="18" charset="0"/>
                        </a:rPr>
                        <m:t> (</m:t>
                      </m:r>
                    </m:oMath>
                  </m:oMathPara>
                </a14:m>
                <a:endParaRPr lang="en-US" sz="3200" dirty="0">
                  <a:latin typeface="Corbel" panose="020B0503020204020204" pitchFamily="34" charset="0"/>
                </a:endParaRPr>
              </a:p>
            </p:txBody>
          </p:sp>
        </mc:Choice>
        <mc:Fallback xmlns="">
          <p:sp>
            <p:nvSpPr>
              <p:cNvPr id="3" name="TextBox 2">
                <a:extLst>
                  <a:ext uri="{FF2B5EF4-FFF2-40B4-BE49-F238E27FC236}">
                    <a16:creationId xmlns:a16="http://schemas.microsoft.com/office/drawing/2014/main" id="{60A9B6B7-87E7-F03B-93B5-88C6790A6C9F}"/>
                  </a:ext>
                </a:extLst>
              </p:cNvPr>
              <p:cNvSpPr txBox="1">
                <a:spLocks noRot="1" noChangeAspect="1" noMove="1" noResize="1" noEditPoints="1" noAdjustHandles="1" noChangeArrowheads="1" noChangeShapeType="1" noTextEdit="1"/>
              </p:cNvSpPr>
              <p:nvPr/>
            </p:nvSpPr>
            <p:spPr>
              <a:xfrm>
                <a:off x="1470627" y="3068362"/>
                <a:ext cx="627074" cy="492443"/>
              </a:xfrm>
              <a:prstGeom prst="rect">
                <a:avLst/>
              </a:prstGeom>
              <a:blipFill>
                <a:blip r:embed="rId6"/>
                <a:stretch>
                  <a:fillRect l="-17647" t="-7500" r="-19608" b="-35000"/>
                </a:stretch>
              </a:blipFill>
            </p:spPr>
            <p:txBody>
              <a:bodyPr/>
              <a:lstStyle/>
              <a:p>
                <a:r>
                  <a:rPr lang="en-US">
                    <a:noFill/>
                  </a:rPr>
                  <a:t> </a:t>
                </a:r>
              </a:p>
            </p:txBody>
          </p:sp>
        </mc:Fallback>
      </mc:AlternateContent>
      <p:sp>
        <p:nvSpPr>
          <p:cNvPr id="4" name="Rounded Rectangular Callout 3">
            <a:extLst>
              <a:ext uri="{FF2B5EF4-FFF2-40B4-BE49-F238E27FC236}">
                <a16:creationId xmlns:a16="http://schemas.microsoft.com/office/drawing/2014/main" id="{003BEDC8-0A57-B190-FA19-5F24EA6DCA85}"/>
              </a:ext>
            </a:extLst>
          </p:cNvPr>
          <p:cNvSpPr/>
          <p:nvPr/>
        </p:nvSpPr>
        <p:spPr>
          <a:xfrm>
            <a:off x="229320" y="2202528"/>
            <a:ext cx="2409026" cy="882200"/>
          </a:xfrm>
          <a:prstGeom prst="wedgeRoundRectCallout">
            <a:avLst>
              <a:gd name="adj1" fmla="val -8181"/>
              <a:gd name="adj2" fmla="val 6343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ahoma" panose="020B0604030504040204" pitchFamily="34" charset="0"/>
                <a:ea typeface="Tahoma" panose="020B0604030504040204" pitchFamily="34" charset="0"/>
                <a:cs typeface="Tahoma" panose="020B0604030504040204" pitchFamily="34" charset="0"/>
              </a:rPr>
              <a:t>How do you build this function? </a:t>
            </a:r>
          </a:p>
        </p:txBody>
      </p:sp>
      <p:sp>
        <p:nvSpPr>
          <p:cNvPr id="5" name="Rounded Rectangular Callout 4">
            <a:extLst>
              <a:ext uri="{FF2B5EF4-FFF2-40B4-BE49-F238E27FC236}">
                <a16:creationId xmlns:a16="http://schemas.microsoft.com/office/drawing/2014/main" id="{3E4D52A2-6CFF-EBF9-8DC9-3C5C5E447C83}"/>
              </a:ext>
            </a:extLst>
          </p:cNvPr>
          <p:cNvSpPr/>
          <p:nvPr/>
        </p:nvSpPr>
        <p:spPr>
          <a:xfrm>
            <a:off x="234805" y="3772409"/>
            <a:ext cx="2409026" cy="882200"/>
          </a:xfrm>
          <a:prstGeom prst="wedgeRoundRectCallout">
            <a:avLst>
              <a:gd name="adj1" fmla="val -7839"/>
              <a:gd name="adj2" fmla="val -6729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ahoma" panose="020B0604030504040204" pitchFamily="34" charset="0"/>
                <a:ea typeface="Tahoma" panose="020B0604030504040204" pitchFamily="34" charset="0"/>
                <a:cs typeface="Tahoma" panose="020B0604030504040204" pitchFamily="34" charset="0"/>
              </a:rPr>
              <a:t>Neural Networks for rescue! </a:t>
            </a:r>
          </a:p>
        </p:txBody>
      </p:sp>
      <p:sp>
        <p:nvSpPr>
          <p:cNvPr id="8" name="Rectangle 7">
            <a:extLst>
              <a:ext uri="{FF2B5EF4-FFF2-40B4-BE49-F238E27FC236}">
                <a16:creationId xmlns:a16="http://schemas.microsoft.com/office/drawing/2014/main" id="{0F7C0DC2-6C0F-F843-CFA4-E5E00E2FB5F3}"/>
              </a:ext>
            </a:extLst>
          </p:cNvPr>
          <p:cNvSpPr/>
          <p:nvPr/>
        </p:nvSpPr>
        <p:spPr>
          <a:xfrm rot="5400000">
            <a:off x="7785793" y="4295720"/>
            <a:ext cx="510076" cy="584775"/>
          </a:xfrm>
          <a:prstGeom prst="rect">
            <a:avLst/>
          </a:prstGeom>
        </p:spPr>
        <p:txBody>
          <a:bodyPr wrap="none">
            <a:spAutoFit/>
          </a:bodyPr>
          <a:lstStyle/>
          <a:p>
            <a:r>
              <a:rPr lang="en-US" sz="3200" dirty="0">
                <a:solidFill>
                  <a:schemeClr val="tx1">
                    <a:lumMod val="75000"/>
                    <a:lumOff val="25000"/>
                  </a:schemeClr>
                </a:solidFill>
                <a:latin typeface="Corbel" panose="020B0503020204020204" pitchFamily="34" charset="0"/>
              </a:rPr>
              <a:t>…</a:t>
            </a:r>
          </a:p>
        </p:txBody>
      </p:sp>
    </p:spTree>
    <p:extLst>
      <p:ext uri="{BB962C8B-B14F-4D97-AF65-F5344CB8AC3E}">
        <p14:creationId xmlns:p14="http://schemas.microsoft.com/office/powerpoint/2010/main" val="358325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CF30-9A59-2D87-F225-BE56F37699B0}"/>
              </a:ext>
            </a:extLst>
          </p:cNvPr>
          <p:cNvSpPr>
            <a:spLocks noGrp="1"/>
          </p:cNvSpPr>
          <p:nvPr>
            <p:ph type="title"/>
          </p:nvPr>
        </p:nvSpPr>
        <p:spPr/>
        <p:txBody>
          <a:bodyPr/>
          <a:lstStyle/>
          <a:p>
            <a:r>
              <a:rPr lang="en" sz="2800" dirty="0"/>
              <a:t>From Counting (N-Gram) to Neural Models</a:t>
            </a:r>
            <a:endParaRPr lang="en-US" sz="2800" dirty="0"/>
          </a:p>
        </p:txBody>
      </p:sp>
      <p:sp>
        <p:nvSpPr>
          <p:cNvPr id="3" name="Text Placeholder 2">
            <a:extLst>
              <a:ext uri="{FF2B5EF4-FFF2-40B4-BE49-F238E27FC236}">
                <a16:creationId xmlns:a16="http://schemas.microsoft.com/office/drawing/2014/main" id="{A1DCB697-0623-A1D7-373B-A56B68D8E6DC}"/>
              </a:ext>
            </a:extLst>
          </p:cNvPr>
          <p:cNvSpPr>
            <a:spLocks noGrp="1"/>
          </p:cNvSpPr>
          <p:nvPr>
            <p:ph type="body" sz="quarter" idx="16"/>
          </p:nvPr>
        </p:nvSpPr>
        <p:spPr/>
        <p:txBody>
          <a:bodyPr/>
          <a:lstStyle/>
          <a:p>
            <a:pPr marL="457200" indent="-342900">
              <a:spcBef>
                <a:spcPts val="0"/>
              </a:spcBef>
              <a:buSzPts val="1800"/>
              <a:buFont typeface="Arial" panose="020B0604020202020204" pitchFamily="34" charset="0"/>
              <a:buChar char="●"/>
            </a:pPr>
            <a:r>
              <a:rPr lang="en" dirty="0"/>
              <a:t>n-gram models of text generation </a:t>
            </a:r>
            <a:r>
              <a:rPr lang="en" sz="1400" dirty="0">
                <a:solidFill>
                  <a:schemeClr val="bg1">
                    <a:lumMod val="50000"/>
                  </a:schemeClr>
                </a:solidFill>
              </a:rPr>
              <a:t>[</a:t>
            </a:r>
            <a:r>
              <a:rPr lang="en-US" sz="1400" dirty="0">
                <a:solidFill>
                  <a:schemeClr val="bg1">
                    <a:lumMod val="50000"/>
                  </a:schemeClr>
                </a:solidFill>
              </a:rPr>
              <a:t>Jelinek+ 1980’s, …]</a:t>
            </a:r>
            <a:endParaRPr lang="en" dirty="0"/>
          </a:p>
          <a:p>
            <a:pPr marL="914400" lvl="1" indent="-342900">
              <a:spcBef>
                <a:spcPts val="0"/>
              </a:spcBef>
              <a:buSzPts val="1800"/>
              <a:buChar char="●"/>
            </a:pPr>
            <a:r>
              <a:rPr lang="en" dirty="0"/>
              <a:t>Applications: Speech Recognition, Machine Translation</a:t>
            </a:r>
            <a:br>
              <a:rPr lang="en" dirty="0"/>
            </a:br>
            <a:endParaRPr lang="en" dirty="0"/>
          </a:p>
          <a:p>
            <a:pPr marL="457200" indent="-342900">
              <a:spcBef>
                <a:spcPts val="0"/>
              </a:spcBef>
              <a:buSzPts val="1800"/>
              <a:buChar char="●"/>
            </a:pPr>
            <a:r>
              <a:rPr lang="en" dirty="0"/>
              <a:t>“Shallow” statistical/neural language models (2000’s) </a:t>
            </a:r>
            <a:r>
              <a:rPr lang="en" sz="1400" dirty="0">
                <a:solidFill>
                  <a:schemeClr val="bg1">
                    <a:lumMod val="50000"/>
                  </a:schemeClr>
                </a:solidFill>
              </a:rPr>
              <a:t>[</a:t>
            </a:r>
            <a:r>
              <a:rPr lang="en-US" sz="1400" dirty="0" err="1">
                <a:solidFill>
                  <a:schemeClr val="bg1">
                    <a:lumMod val="50000"/>
                  </a:schemeClr>
                </a:solidFill>
              </a:rPr>
              <a:t>Bengio</a:t>
            </a:r>
            <a:r>
              <a:rPr lang="en-US" sz="1400" dirty="0">
                <a:solidFill>
                  <a:schemeClr val="bg1">
                    <a:lumMod val="50000"/>
                  </a:schemeClr>
                </a:solidFill>
              </a:rPr>
              <a:t>+ 1999 &amp; 2001, …]</a:t>
            </a:r>
            <a:endParaRPr lang="en" dirty="0">
              <a:solidFill>
                <a:schemeClr val="bg1">
                  <a:lumMod val="50000"/>
                </a:schemeClr>
              </a:solidFill>
            </a:endParaRPr>
          </a:p>
          <a:p>
            <a:endParaRPr lang="en-US" dirty="0"/>
          </a:p>
        </p:txBody>
      </p:sp>
      <p:pic>
        <p:nvPicPr>
          <p:cNvPr id="4" name="Picture 3" descr="A picture containing text&#10;&#10;Description automatically generated">
            <a:extLst>
              <a:ext uri="{FF2B5EF4-FFF2-40B4-BE49-F238E27FC236}">
                <a16:creationId xmlns:a16="http://schemas.microsoft.com/office/drawing/2014/main" id="{537D5147-BD71-6E19-DF46-C1972B64C915}"/>
              </a:ext>
            </a:extLst>
          </p:cNvPr>
          <p:cNvPicPr>
            <a:picLocks noChangeAspect="1"/>
          </p:cNvPicPr>
          <p:nvPr/>
        </p:nvPicPr>
        <p:blipFill>
          <a:blip r:embed="rId3"/>
          <a:stretch>
            <a:fillRect/>
          </a:stretch>
        </p:blipFill>
        <p:spPr>
          <a:xfrm>
            <a:off x="1517903" y="2617190"/>
            <a:ext cx="5642681" cy="2150073"/>
          </a:xfrm>
          <a:prstGeom prst="rect">
            <a:avLst/>
          </a:prstGeom>
        </p:spPr>
      </p:pic>
      <p:sp>
        <p:nvSpPr>
          <p:cNvPr id="5" name="Google Shape;312;p51">
            <a:extLst>
              <a:ext uri="{FF2B5EF4-FFF2-40B4-BE49-F238E27FC236}">
                <a16:creationId xmlns:a16="http://schemas.microsoft.com/office/drawing/2014/main" id="{429074D0-1C0C-30A8-52BB-C6ECE72EECF2}"/>
              </a:ext>
            </a:extLst>
          </p:cNvPr>
          <p:cNvSpPr txBox="1"/>
          <p:nvPr/>
        </p:nvSpPr>
        <p:spPr>
          <a:xfrm>
            <a:off x="573456" y="2974115"/>
            <a:ext cx="147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err="1">
                <a:latin typeface="Corbel" panose="020B0503020204020204" pitchFamily="34" charset="0"/>
                <a:ea typeface="Source Sans Pro"/>
                <a:cs typeface="Source Sans Pro"/>
                <a:sym typeface="Source Sans Pro"/>
              </a:rPr>
              <a:t>NeurIPS</a:t>
            </a:r>
            <a:r>
              <a:rPr lang="en" dirty="0">
                <a:latin typeface="Corbel" panose="020B0503020204020204" pitchFamily="34" charset="0"/>
                <a:ea typeface="Source Sans Pro"/>
                <a:cs typeface="Source Sans Pro"/>
                <a:sym typeface="Source Sans Pro"/>
              </a:rPr>
              <a:t> 2000</a:t>
            </a:r>
            <a:endParaRPr dirty="0">
              <a:latin typeface="Corbel" panose="020B0503020204020204" pitchFamily="34" charset="0"/>
              <a:ea typeface="Source Sans Pro"/>
              <a:cs typeface="Source Sans Pro"/>
              <a:sym typeface="Source Sans Pro"/>
            </a:endParaRPr>
          </a:p>
        </p:txBody>
      </p:sp>
    </p:spTree>
    <p:extLst>
      <p:ext uri="{BB962C8B-B14F-4D97-AF65-F5344CB8AC3E}">
        <p14:creationId xmlns:p14="http://schemas.microsoft.com/office/powerpoint/2010/main" val="31441816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B7F4B-4BAA-E746-DF47-AEA7A534B59A}"/>
              </a:ext>
            </a:extLst>
          </p:cNvPr>
          <p:cNvSpPr>
            <a:spLocks noGrp="1"/>
          </p:cNvSpPr>
          <p:nvPr>
            <p:ph type="title"/>
          </p:nvPr>
        </p:nvSpPr>
        <p:spPr/>
        <p:txBody>
          <a:bodyPr>
            <a:normAutofit/>
          </a:bodyPr>
          <a:lstStyle/>
          <a:p>
            <a:r>
              <a:rPr lang="en-US" dirty="0"/>
              <a:t>Summary</a:t>
            </a:r>
          </a:p>
        </p:txBody>
      </p:sp>
      <p:sp>
        <p:nvSpPr>
          <p:cNvPr id="3" name="Content Placeholder 2">
            <a:extLst>
              <a:ext uri="{FF2B5EF4-FFF2-40B4-BE49-F238E27FC236}">
                <a16:creationId xmlns:a16="http://schemas.microsoft.com/office/drawing/2014/main" id="{D3D1F2F6-1707-9AFB-A7BD-AF7FE5E15D05}"/>
              </a:ext>
            </a:extLst>
          </p:cNvPr>
          <p:cNvSpPr>
            <a:spLocks noGrp="1"/>
          </p:cNvSpPr>
          <p:nvPr>
            <p:ph type="body" sz="quarter" idx="16"/>
          </p:nvPr>
        </p:nvSpPr>
        <p:spPr/>
        <p:txBody>
          <a:bodyPr>
            <a:normAutofit fontScale="92500" lnSpcReduction="20000"/>
          </a:bodyPr>
          <a:lstStyle/>
          <a:p>
            <a:pPr>
              <a:lnSpc>
                <a:spcPct val="150000"/>
              </a:lnSpc>
            </a:pPr>
            <a:r>
              <a:rPr lang="en-US" dirty="0">
                <a:solidFill>
                  <a:srgbClr val="C00000"/>
                </a:solidFill>
              </a:rPr>
              <a:t>Language Modeling (LM)</a:t>
            </a:r>
            <a:r>
              <a:rPr lang="en-US" dirty="0"/>
              <a:t>, a useful predictive objective for language</a:t>
            </a:r>
          </a:p>
          <a:p>
            <a:pPr>
              <a:lnSpc>
                <a:spcPct val="150000"/>
              </a:lnSpc>
            </a:pPr>
            <a:r>
              <a:rPr lang="en-US" dirty="0">
                <a:solidFill>
                  <a:srgbClr val="C00000"/>
                </a:solidFill>
              </a:rPr>
              <a:t>Perplexity</a:t>
            </a:r>
            <a:r>
              <a:rPr lang="en-US" dirty="0"/>
              <a:t>, a measure of an LM’s predictive ability</a:t>
            </a:r>
          </a:p>
          <a:p>
            <a:pPr>
              <a:lnSpc>
                <a:spcPct val="150000"/>
              </a:lnSpc>
            </a:pPr>
            <a:r>
              <a:rPr lang="en-US" dirty="0">
                <a:solidFill>
                  <a:srgbClr val="C00000"/>
                </a:solidFill>
              </a:rPr>
              <a:t>N-gram models</a:t>
            </a:r>
            <a:r>
              <a:rPr lang="en-US" dirty="0"/>
              <a:t> (~1980 to early 2000’s), </a:t>
            </a:r>
          </a:p>
          <a:p>
            <a:pPr lvl="1">
              <a:lnSpc>
                <a:spcPct val="150000"/>
              </a:lnSpc>
            </a:pPr>
            <a:r>
              <a:rPr lang="en-US" dirty="0"/>
              <a:t>Early instances of LMs </a:t>
            </a:r>
          </a:p>
          <a:p>
            <a:pPr lvl="1">
              <a:lnSpc>
                <a:spcPct val="150000"/>
              </a:lnSpc>
            </a:pPr>
            <a:r>
              <a:rPr lang="en-US" dirty="0"/>
              <a:t>Difficult to scale to large window sizes </a:t>
            </a:r>
          </a:p>
          <a:p>
            <a:pPr>
              <a:lnSpc>
                <a:spcPct val="150000"/>
              </a:lnSpc>
            </a:pPr>
            <a:r>
              <a:rPr lang="en-US" dirty="0">
                <a:solidFill>
                  <a:srgbClr val="C00000"/>
                </a:solidFill>
              </a:rPr>
              <a:t>Shallow neural LMs </a:t>
            </a:r>
            <a:r>
              <a:rPr lang="en-US" dirty="0"/>
              <a:t>(early and mid-2000’s), </a:t>
            </a:r>
          </a:p>
          <a:p>
            <a:pPr lvl="1">
              <a:lnSpc>
                <a:spcPct val="150000"/>
              </a:lnSpc>
            </a:pPr>
            <a:r>
              <a:rPr lang="en-US" dirty="0"/>
              <a:t>We will learn about build neural networks in the next chapter.  </a:t>
            </a:r>
          </a:p>
          <a:p>
            <a:pPr lvl="1">
              <a:lnSpc>
                <a:spcPct val="150000"/>
              </a:lnSpc>
            </a:pPr>
            <a:r>
              <a:rPr lang="en-US" dirty="0"/>
              <a:t>These will be effective predictive models based on feed-forward networks </a:t>
            </a:r>
          </a:p>
        </p:txBody>
      </p:sp>
    </p:spTree>
    <p:extLst>
      <p:ext uri="{BB962C8B-B14F-4D97-AF65-F5344CB8AC3E}">
        <p14:creationId xmlns:p14="http://schemas.microsoft.com/office/powerpoint/2010/main" val="304894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 sat on</a:t>
            </a:r>
          </a:p>
        </p:txBody>
      </p:sp>
      <p:sp>
        <p:nvSpPr>
          <p:cNvPr id="2" name="Slide Number Placeholder 1">
            <a:extLst>
              <a:ext uri="{FF2B5EF4-FFF2-40B4-BE49-F238E27FC236}">
                <a16:creationId xmlns:a16="http://schemas.microsoft.com/office/drawing/2014/main" id="{9BDD3673-6252-BCD1-5B8C-04B689CB9033}"/>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9</a:t>
            </a:fld>
            <a:endParaRPr lang="en-US" dirty="0"/>
          </a:p>
        </p:txBody>
      </p:sp>
    </p:spTree>
    <p:extLst>
      <p:ext uri="{BB962C8B-B14F-4D97-AF65-F5344CB8AC3E}">
        <p14:creationId xmlns:p14="http://schemas.microsoft.com/office/powerpoint/2010/main" val="91807349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14619</TotalTime>
  <Words>8248</Words>
  <Application>Microsoft Macintosh PowerPoint</Application>
  <PresentationFormat>On-screen Show (16:9)</PresentationFormat>
  <Paragraphs>813</Paragraphs>
  <Slides>86</Slides>
  <Notes>69</Notes>
  <HiddenSlides>1</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86</vt:i4>
      </vt:variant>
    </vt:vector>
  </HeadingPairs>
  <TitlesOfParts>
    <vt:vector size="108" baseType="lpstr">
      <vt:lpstr>Merriweather Sans</vt:lpstr>
      <vt:lpstr>Source Sans Pro</vt:lpstr>
      <vt:lpstr>Times New Roman</vt:lpstr>
      <vt:lpstr>Arial</vt:lpstr>
      <vt:lpstr>Courier New</vt:lpstr>
      <vt:lpstr>Verdana</vt:lpstr>
      <vt:lpstr>Tahoma</vt:lpstr>
      <vt:lpstr>Source Serif Pro</vt:lpstr>
      <vt:lpstr>Roboto</vt:lpstr>
      <vt:lpstr>Slack-Lato</vt:lpstr>
      <vt:lpstr>Google Sans</vt:lpstr>
      <vt:lpstr>Cambria Math</vt:lpstr>
      <vt:lpstr>Consolas</vt:lpstr>
      <vt:lpstr>Corbel</vt:lpstr>
      <vt:lpstr>Calibri</vt:lpstr>
      <vt:lpstr>Wingdings</vt:lpstr>
      <vt:lpstr>Trebuchet MS</vt:lpstr>
      <vt:lpstr>Simple Light</vt:lpstr>
      <vt:lpstr>EP Presentation Theme - Simple</vt:lpstr>
      <vt:lpstr>1_EP Presentation Theme - Fancy</vt:lpstr>
      <vt:lpstr>2_EP Presentation Theme - Special</vt:lpstr>
      <vt:lpstr>1_EP Presentation Theme - Simple</vt:lpstr>
      <vt:lpstr>Language Modeling</vt:lpstr>
      <vt:lpstr>Recap: Self-Supervised Models</vt:lpstr>
      <vt:lpstr>Language Modeling: Motivation</vt:lpstr>
      <vt:lpstr>Language Modeling: Chapter Plan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Probability of Upcoming Word </vt:lpstr>
      <vt:lpstr>LMs as a Marginal Distribution</vt:lpstr>
      <vt:lpstr>LMs as Implicit Joint Distribution over Language </vt:lpstr>
      <vt:lpstr>The Language Modeling Problem, Formally</vt:lpstr>
      <vt:lpstr>PowerPoint Presentation</vt:lpstr>
      <vt:lpstr>Doing Things with Language Model </vt:lpstr>
      <vt:lpstr>Doing Things with Language Model </vt:lpstr>
      <vt:lpstr>Doing Things with Language Model (2)</vt:lpstr>
      <vt:lpstr>Doing Things with Language Model (3)</vt:lpstr>
      <vt:lpstr>Why Care About Language Modeling?</vt:lpstr>
      <vt:lpstr>You use Language Models every day! </vt:lpstr>
      <vt:lpstr>You use Language Models every day! </vt:lpstr>
      <vt:lpstr>Summary </vt:lpstr>
      <vt:lpstr>PowerPoint Presentation</vt:lpstr>
      <vt:lpstr>LMs as a Marginal Distribution</vt:lpstr>
      <vt:lpstr>PowerPoint Presentation</vt:lpstr>
      <vt:lpstr>PowerPoint Presentation</vt:lpstr>
      <vt:lpstr>PowerPoint Presentation</vt:lpstr>
      <vt:lpstr>Understanding Sparsity: A Thought Experiment</vt:lpstr>
      <vt:lpstr>Language Models: A History</vt:lpstr>
      <vt:lpstr>PowerPoint Presentation</vt:lpstr>
      <vt:lpstr>PowerPoint Presentation</vt:lpstr>
      <vt:lpstr>PowerPoint Presentation</vt:lpstr>
      <vt:lpstr>PowerPoint Presentation</vt:lpstr>
      <vt:lpstr>N-gram Language Models </vt:lpstr>
      <vt:lpstr>PowerPoint Presentation</vt:lpstr>
      <vt:lpstr>Generation from N-Gram Models</vt:lpstr>
      <vt:lpstr>Generation from N-Gram Models</vt:lpstr>
      <vt:lpstr>Generation from N-Gram Models</vt:lpstr>
      <vt:lpstr>Generation from N-Gram Models</vt:lpstr>
      <vt:lpstr>Generation from N-Gram Models</vt:lpstr>
      <vt:lpstr>N-Gram Models in Practice</vt:lpstr>
      <vt:lpstr>N-Gram Language Models, A Historical Highlight </vt:lpstr>
      <vt:lpstr>PowerPoint Presentation</vt:lpstr>
      <vt:lpstr>Pre-Computed N-Grams </vt:lpstr>
      <vt:lpstr>Pre-Computed N-Grams </vt:lpstr>
      <vt:lpstr>Pre-Computed N-Grams </vt:lpstr>
      <vt:lpstr>Limits of N-Grams LMs: Long-range Dependencies</vt:lpstr>
      <vt:lpstr>Summary </vt:lpstr>
      <vt:lpstr>PowerPoint Presentation</vt:lpstr>
      <vt:lpstr>Large Language Models</vt:lpstr>
      <vt:lpstr>Large Language Models</vt:lpstr>
      <vt:lpstr>Evaluating Language Models </vt:lpstr>
      <vt:lpstr>Evaluating Language Models </vt:lpstr>
      <vt:lpstr>Evaluating Language Models: Example</vt:lpstr>
      <vt:lpstr>Be Careful About Data Leakage! </vt:lpstr>
      <vt:lpstr>    Quiz: Building Intuition</vt:lpstr>
      <vt:lpstr>Evaluation Metric for Language Modeling: Perplexity</vt:lpstr>
      <vt:lpstr>Evaluation Metric for Language Modeling: Perplexity</vt:lpstr>
      <vt:lpstr>Evaluation Metric for Language Modeling: Perplexity</vt:lpstr>
      <vt:lpstr>Putting Things Together: Perplexity Definition </vt:lpstr>
      <vt:lpstr>Intuition-building Quizzes (1)</vt:lpstr>
      <vt:lpstr>Intuition-building Quizzes (1)</vt:lpstr>
      <vt:lpstr>Intuition-building Quizzes (2)</vt:lpstr>
      <vt:lpstr>Intuition-building Quizzes (2)</vt:lpstr>
      <vt:lpstr>Perplexity: Summary </vt:lpstr>
      <vt:lpstr>   Quiz: Perplexity for N-Grams </vt:lpstr>
      <vt:lpstr>Lower perplexity == Better Model </vt:lpstr>
      <vt:lpstr>Lower perplexity == Better Model </vt:lpstr>
      <vt:lpstr>Lower perplexity == Better Model </vt:lpstr>
      <vt:lpstr>Quiz: Thinking About Sentence Lengths </vt:lpstr>
      <vt:lpstr>    Perplexity as An Implicit Cross-Entropy </vt:lpstr>
      <vt:lpstr>Summary</vt:lpstr>
      <vt:lpstr>Evaluating Language Models: Intrinsic vs Extrinsic </vt:lpstr>
      <vt:lpstr>PowerPoint Presentation</vt:lpstr>
      <vt:lpstr>LM as a Machine Learning Problem</vt:lpstr>
      <vt:lpstr>LM as a Machine Learning Problem</vt:lpstr>
      <vt:lpstr>LM as a Machine Learning Problem</vt:lpstr>
      <vt:lpstr>A Fixed-Window Neural LM</vt:lpstr>
      <vt:lpstr>A Fixed-Window Neural LM</vt:lpstr>
      <vt:lpstr>From Counting (N-Gram) to Neural Models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37</cp:revision>
  <cp:lastPrinted>2024-01-23T19:31:21Z</cp:lastPrinted>
  <dcterms:modified xsi:type="dcterms:W3CDTF">2025-01-30T04:33:41Z</dcterms:modified>
</cp:coreProperties>
</file>